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7" r:id="rId2"/>
    <p:sldId id="259" r:id="rId3"/>
    <p:sldId id="258" r:id="rId4"/>
    <p:sldId id="260" r:id="rId5"/>
    <p:sldId id="261" r:id="rId6"/>
    <p:sldId id="262" r:id="rId7"/>
    <p:sldId id="263" r:id="rId8"/>
    <p:sldId id="264" r:id="rId9"/>
    <p:sldId id="265" r:id="rId10"/>
    <p:sldId id="266" r:id="rId11"/>
  </p:sldIdLst>
  <p:sldSz cx="9144000" cy="6858000" type="screen4x3"/>
  <p:notesSz cx="9866313" cy="14295438"/>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6C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6" d="100"/>
          <a:sy n="106" d="100"/>
        </p:scale>
        <p:origin x="168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75402" cy="714772"/>
          </a:xfrm>
          <a:prstGeom prst="rect">
            <a:avLst/>
          </a:prstGeom>
        </p:spPr>
        <p:txBody>
          <a:bodyPr vert="horz" lIns="138065" tIns="69033" rIns="138065" bIns="69033" rtlCol="0"/>
          <a:lstStyle>
            <a:lvl1pPr algn="l">
              <a:defRPr sz="1800"/>
            </a:lvl1pPr>
          </a:lstStyle>
          <a:p>
            <a:endParaRPr lang="fr-FR"/>
          </a:p>
        </p:txBody>
      </p:sp>
      <p:sp>
        <p:nvSpPr>
          <p:cNvPr id="3" name="Espace réservé de la date 2"/>
          <p:cNvSpPr>
            <a:spLocks noGrp="1"/>
          </p:cNvSpPr>
          <p:nvPr>
            <p:ph type="dt" idx="1"/>
          </p:nvPr>
        </p:nvSpPr>
        <p:spPr>
          <a:xfrm>
            <a:off x="5588628" y="0"/>
            <a:ext cx="4275402" cy="714772"/>
          </a:xfrm>
          <a:prstGeom prst="rect">
            <a:avLst/>
          </a:prstGeom>
        </p:spPr>
        <p:txBody>
          <a:bodyPr vert="horz" lIns="138065" tIns="69033" rIns="138065" bIns="69033" rtlCol="0"/>
          <a:lstStyle>
            <a:lvl1pPr algn="r">
              <a:defRPr sz="1800"/>
            </a:lvl1pPr>
          </a:lstStyle>
          <a:p>
            <a:fld id="{724D67AF-FBA8-734D-A27B-CA8A1CC1C3B2}" type="datetimeFigureOut">
              <a:rPr lang="fr-FR" smtClean="0"/>
              <a:t>23/05/2016</a:t>
            </a:fld>
            <a:endParaRPr lang="fr-FR"/>
          </a:p>
        </p:txBody>
      </p:sp>
      <p:sp>
        <p:nvSpPr>
          <p:cNvPr id="4" name="Espace réservé de l'image des diapositives 3"/>
          <p:cNvSpPr>
            <a:spLocks noGrp="1" noRot="1" noChangeAspect="1"/>
          </p:cNvSpPr>
          <p:nvPr>
            <p:ph type="sldImg" idx="2"/>
          </p:nvPr>
        </p:nvSpPr>
        <p:spPr>
          <a:xfrm>
            <a:off x="1360488" y="1071563"/>
            <a:ext cx="7145337" cy="5360987"/>
          </a:xfrm>
          <a:prstGeom prst="rect">
            <a:avLst/>
          </a:prstGeom>
          <a:noFill/>
          <a:ln w="12700">
            <a:solidFill>
              <a:prstClr val="black"/>
            </a:solidFill>
          </a:ln>
        </p:spPr>
        <p:txBody>
          <a:bodyPr vert="horz" lIns="138065" tIns="69033" rIns="138065" bIns="69033" rtlCol="0" anchor="ctr"/>
          <a:lstStyle/>
          <a:p>
            <a:endParaRPr lang="fr-FR"/>
          </a:p>
        </p:txBody>
      </p:sp>
      <p:sp>
        <p:nvSpPr>
          <p:cNvPr id="5" name="Espace réservé des commentaires 4"/>
          <p:cNvSpPr>
            <a:spLocks noGrp="1"/>
          </p:cNvSpPr>
          <p:nvPr>
            <p:ph type="body" sz="quarter" idx="3"/>
          </p:nvPr>
        </p:nvSpPr>
        <p:spPr>
          <a:xfrm>
            <a:off x="986632" y="6790333"/>
            <a:ext cx="7893050" cy="6432947"/>
          </a:xfrm>
          <a:prstGeom prst="rect">
            <a:avLst/>
          </a:prstGeom>
        </p:spPr>
        <p:txBody>
          <a:bodyPr vert="horz" lIns="138065" tIns="69033" rIns="138065" bIns="69033"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13578185"/>
            <a:ext cx="4275402" cy="714772"/>
          </a:xfrm>
          <a:prstGeom prst="rect">
            <a:avLst/>
          </a:prstGeom>
        </p:spPr>
        <p:txBody>
          <a:bodyPr vert="horz" lIns="138065" tIns="69033" rIns="138065" bIns="69033" rtlCol="0" anchor="b"/>
          <a:lstStyle>
            <a:lvl1pPr algn="l">
              <a:defRPr sz="1800"/>
            </a:lvl1pPr>
          </a:lstStyle>
          <a:p>
            <a:endParaRPr lang="fr-FR"/>
          </a:p>
        </p:txBody>
      </p:sp>
      <p:sp>
        <p:nvSpPr>
          <p:cNvPr id="7" name="Espace réservé du numéro de diapositive 6"/>
          <p:cNvSpPr>
            <a:spLocks noGrp="1"/>
          </p:cNvSpPr>
          <p:nvPr>
            <p:ph type="sldNum" sz="quarter" idx="5"/>
          </p:nvPr>
        </p:nvSpPr>
        <p:spPr>
          <a:xfrm>
            <a:off x="5588628" y="13578185"/>
            <a:ext cx="4275402" cy="714772"/>
          </a:xfrm>
          <a:prstGeom prst="rect">
            <a:avLst/>
          </a:prstGeom>
        </p:spPr>
        <p:txBody>
          <a:bodyPr vert="horz" lIns="138065" tIns="69033" rIns="138065" bIns="69033" rtlCol="0" anchor="b"/>
          <a:lstStyle>
            <a:lvl1pPr algn="r">
              <a:defRPr sz="1800"/>
            </a:lvl1pPr>
          </a:lstStyle>
          <a:p>
            <a:fld id="{441BFC30-D741-1F41-A305-1C1FDB6EE367}" type="slidenum">
              <a:rPr lang="fr-FR" smtClean="0"/>
              <a:t>‹N°›</a:t>
            </a:fld>
            <a:endParaRPr lang="fr-FR"/>
          </a:p>
        </p:txBody>
      </p:sp>
    </p:spTree>
    <p:extLst>
      <p:ext uri="{BB962C8B-B14F-4D97-AF65-F5344CB8AC3E}">
        <p14:creationId xmlns:p14="http://schemas.microsoft.com/office/powerpoint/2010/main" val="22012432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36F50D0-C8F7-A949-A2DD-CD532065B65D}" type="slidenum">
              <a:rPr lang="fr-FR" smtClean="0"/>
              <a:t>1</a:t>
            </a:fld>
            <a:endParaRPr lang="fr-FR"/>
          </a:p>
        </p:txBody>
      </p:sp>
    </p:spTree>
    <p:extLst>
      <p:ext uri="{BB962C8B-B14F-4D97-AF65-F5344CB8AC3E}">
        <p14:creationId xmlns:p14="http://schemas.microsoft.com/office/powerpoint/2010/main" val="4160849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F36F50D0-C8F7-A949-A2DD-CD532065B65D}" type="slidenum">
              <a:rPr lang="fr-FR" smtClean="0"/>
              <a:t>3</a:t>
            </a:fld>
            <a:endParaRPr lang="fr-FR"/>
          </a:p>
        </p:txBody>
      </p:sp>
    </p:spTree>
    <p:extLst>
      <p:ext uri="{BB962C8B-B14F-4D97-AF65-F5344CB8AC3E}">
        <p14:creationId xmlns:p14="http://schemas.microsoft.com/office/powerpoint/2010/main" val="4160849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36F50D0-C8F7-A949-A2DD-CD532065B65D}" type="slidenum">
              <a:rPr lang="fr-FR" smtClean="0"/>
              <a:t>5</a:t>
            </a:fld>
            <a:endParaRPr lang="fr-FR"/>
          </a:p>
        </p:txBody>
      </p:sp>
    </p:spTree>
    <p:extLst>
      <p:ext uri="{BB962C8B-B14F-4D97-AF65-F5344CB8AC3E}">
        <p14:creationId xmlns:p14="http://schemas.microsoft.com/office/powerpoint/2010/main" val="3086171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41BFC30-D741-1F41-A305-1C1FDB6EE367}" type="slidenum">
              <a:rPr lang="fr-FR" smtClean="0"/>
              <a:t>6</a:t>
            </a:fld>
            <a:endParaRPr lang="fr-FR"/>
          </a:p>
        </p:txBody>
      </p:sp>
    </p:spTree>
    <p:extLst>
      <p:ext uri="{BB962C8B-B14F-4D97-AF65-F5344CB8AC3E}">
        <p14:creationId xmlns:p14="http://schemas.microsoft.com/office/powerpoint/2010/main" val="3190706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36F50D0-C8F7-A949-A2DD-CD532065B65D}" type="slidenum">
              <a:rPr lang="fr-FR" smtClean="0"/>
              <a:t>7</a:t>
            </a:fld>
            <a:endParaRPr lang="fr-FR"/>
          </a:p>
        </p:txBody>
      </p:sp>
    </p:spTree>
    <p:extLst>
      <p:ext uri="{BB962C8B-B14F-4D97-AF65-F5344CB8AC3E}">
        <p14:creationId xmlns:p14="http://schemas.microsoft.com/office/powerpoint/2010/main" val="311165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41BFC30-D741-1F41-A305-1C1FDB6EE367}" type="slidenum">
              <a:rPr lang="fr-FR" smtClean="0"/>
              <a:t>8</a:t>
            </a:fld>
            <a:endParaRPr lang="fr-FR"/>
          </a:p>
        </p:txBody>
      </p:sp>
    </p:spTree>
    <p:extLst>
      <p:ext uri="{BB962C8B-B14F-4D97-AF65-F5344CB8AC3E}">
        <p14:creationId xmlns:p14="http://schemas.microsoft.com/office/powerpoint/2010/main" val="2044202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36F50D0-C8F7-A949-A2DD-CD532065B65D}" type="slidenum">
              <a:rPr lang="fr-FR" smtClean="0"/>
              <a:t>9</a:t>
            </a:fld>
            <a:endParaRPr lang="fr-FR"/>
          </a:p>
        </p:txBody>
      </p:sp>
    </p:spTree>
    <p:extLst>
      <p:ext uri="{BB962C8B-B14F-4D97-AF65-F5344CB8AC3E}">
        <p14:creationId xmlns:p14="http://schemas.microsoft.com/office/powerpoint/2010/main" val="937505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41BFC30-D741-1F41-A305-1C1FDB6EE367}" type="slidenum">
              <a:rPr lang="fr-FR" smtClean="0"/>
              <a:t>10</a:t>
            </a:fld>
            <a:endParaRPr lang="fr-FR"/>
          </a:p>
        </p:txBody>
      </p:sp>
    </p:spTree>
    <p:extLst>
      <p:ext uri="{BB962C8B-B14F-4D97-AF65-F5344CB8AC3E}">
        <p14:creationId xmlns:p14="http://schemas.microsoft.com/office/powerpoint/2010/main" val="3115292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9830424-9A52-5E4A-9FC5-9D84F2554C44}" type="datetimeFigureOut">
              <a:rPr lang="fr-FR" smtClean="0"/>
              <a:t>23/05/2016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426192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9830424-9A52-5E4A-9FC5-9D84F2554C44}" type="datetimeFigureOut">
              <a:rPr lang="fr-FR" smtClean="0"/>
              <a:t>23/05/2016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1100795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9830424-9A52-5E4A-9FC5-9D84F2554C44}" type="datetimeFigureOut">
              <a:rPr lang="fr-FR" smtClean="0"/>
              <a:t>23/05/2016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1098152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9830424-9A52-5E4A-9FC5-9D84F2554C44}" type="datetimeFigureOut">
              <a:rPr lang="fr-FR" smtClean="0"/>
              <a:t>23/05/2016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3009841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9830424-9A52-5E4A-9FC5-9D84F2554C44}" type="datetimeFigureOut">
              <a:rPr lang="fr-FR" smtClean="0"/>
              <a:t>23/05/2016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1471746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9830424-9A52-5E4A-9FC5-9D84F2554C44}" type="datetimeFigureOut">
              <a:rPr lang="fr-FR" smtClean="0"/>
              <a:t>23/05/2016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1194741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9830424-9A52-5E4A-9FC5-9D84F2554C44}" type="datetimeFigureOut">
              <a:rPr lang="fr-FR" smtClean="0"/>
              <a:t>23/05/2016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867998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39830424-9A52-5E4A-9FC5-9D84F2554C44}" type="datetimeFigureOut">
              <a:rPr lang="fr-FR" smtClean="0"/>
              <a:t>23/05/2016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2937976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9830424-9A52-5E4A-9FC5-9D84F2554C44}" type="datetimeFigureOut">
              <a:rPr lang="fr-FR" smtClean="0"/>
              <a:t>23/05/2016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3003308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9830424-9A52-5E4A-9FC5-9D84F2554C44}" type="datetimeFigureOut">
              <a:rPr lang="fr-FR" smtClean="0"/>
              <a:t>23/05/2016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1760514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9830424-9A52-5E4A-9FC5-9D84F2554C44}" type="datetimeFigureOut">
              <a:rPr lang="fr-FR" smtClean="0"/>
              <a:t>23/05/2016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B580FD7-8589-8E44-9BD9-52696C55B6AC}" type="slidenum">
              <a:rPr lang="fr-FR" smtClean="0"/>
              <a:t>‹N°›</a:t>
            </a:fld>
            <a:endParaRPr lang="fr-FR"/>
          </a:p>
        </p:txBody>
      </p:sp>
    </p:spTree>
    <p:extLst>
      <p:ext uri="{BB962C8B-B14F-4D97-AF65-F5344CB8AC3E}">
        <p14:creationId xmlns:p14="http://schemas.microsoft.com/office/powerpoint/2010/main" val="193242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830424-9A52-5E4A-9FC5-9D84F2554C44}" type="datetimeFigureOut">
              <a:rPr lang="fr-FR" smtClean="0"/>
              <a:t>23/05/2016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580FD7-8589-8E44-9BD9-52696C55B6AC}" type="slidenum">
              <a:rPr lang="fr-FR" smtClean="0"/>
              <a:t>‹N°›</a:t>
            </a:fld>
            <a:endParaRPr lang="fr-FR"/>
          </a:p>
        </p:txBody>
      </p:sp>
      <p:pic>
        <p:nvPicPr>
          <p:cNvPr id="7" name="Imag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14266" y="6149893"/>
            <a:ext cx="639233" cy="574371"/>
          </a:xfrm>
          <a:prstGeom prst="rect">
            <a:avLst/>
          </a:prstGeom>
        </p:spPr>
      </p:pic>
    </p:spTree>
    <p:extLst>
      <p:ext uri="{BB962C8B-B14F-4D97-AF65-F5344CB8AC3E}">
        <p14:creationId xmlns:p14="http://schemas.microsoft.com/office/powerpoint/2010/main" val="3184722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ulle rectangulaire 5"/>
          <p:cNvSpPr/>
          <p:nvPr/>
        </p:nvSpPr>
        <p:spPr>
          <a:xfrm>
            <a:off x="35496" y="476672"/>
            <a:ext cx="9073008" cy="5544616"/>
          </a:xfrm>
          <a:prstGeom prst="wedgeRectCallout">
            <a:avLst/>
          </a:prstGeom>
          <a:solidFill>
            <a:schemeClr val="bg1"/>
          </a:solidFill>
          <a:ln>
            <a:solidFill>
              <a:srgbClr val="866C49"/>
            </a:solidFill>
          </a:ln>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solidFill>
                  <a:srgbClr val="292934"/>
                </a:solidFill>
                <a:latin typeface="Arial"/>
                <a:cs typeface="Arial"/>
              </a:rPr>
              <a:t>NOM DE L’INITIATIVE : </a:t>
            </a:r>
            <a:r>
              <a:rPr lang="fr-FR" sz="1600" b="1" dirty="0" smtClean="0">
                <a:solidFill>
                  <a:schemeClr val="tx1"/>
                </a:solidFill>
              </a:rPr>
              <a:t>SCIC </a:t>
            </a:r>
            <a:r>
              <a:rPr lang="fr-FR" sz="1600" b="1" dirty="0">
                <a:solidFill>
                  <a:schemeClr val="tx1"/>
                </a:solidFill>
              </a:rPr>
              <a:t>Made in </a:t>
            </a:r>
            <a:r>
              <a:rPr lang="fr-FR" sz="1600" b="1" dirty="0" smtClean="0">
                <a:solidFill>
                  <a:schemeClr val="tx1"/>
                </a:solidFill>
              </a:rPr>
              <a:t>Montreuil</a:t>
            </a:r>
            <a:endParaRPr lang="fr-FR" sz="1400" dirty="0" smtClean="0">
              <a:solidFill>
                <a:srgbClr val="292934"/>
              </a:solidFill>
              <a:latin typeface="Arial"/>
              <a:cs typeface="Arial"/>
            </a:endParaRPr>
          </a:p>
          <a:p>
            <a:pPr algn="ct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QUOI </a:t>
            </a:r>
            <a:r>
              <a:rPr lang="fr-FR" sz="1400" dirty="0" smtClean="0">
                <a:solidFill>
                  <a:srgbClr val="292934"/>
                </a:solidFill>
                <a:latin typeface="Arial"/>
                <a:cs typeface="Arial"/>
              </a:rPr>
              <a:t>– Description</a:t>
            </a:r>
          </a:p>
          <a:p>
            <a:endParaRPr lang="fr-FR" sz="1200" dirty="0" smtClean="0">
              <a:solidFill>
                <a:srgbClr val="292934"/>
              </a:solidFill>
              <a:latin typeface="Arial"/>
              <a:cs typeface="Arial"/>
            </a:endParaRPr>
          </a:p>
          <a:p>
            <a:r>
              <a:rPr lang="fr-FR" sz="1200" dirty="0" smtClean="0">
                <a:solidFill>
                  <a:srgbClr val="292934"/>
                </a:solidFill>
                <a:latin typeface="Arial"/>
                <a:cs typeface="Arial"/>
              </a:rPr>
              <a:t>Créer une filière locale des métiers de la création, de l’artisanat et du numérique qui aide les entrepreneurs à développer leur activité économique.</a:t>
            </a:r>
          </a:p>
          <a:p>
            <a:r>
              <a:rPr lang="fr-FR" sz="1200" dirty="0" smtClean="0">
                <a:solidFill>
                  <a:srgbClr val="292934"/>
                </a:solidFill>
                <a:latin typeface="Arial"/>
                <a:cs typeface="Arial"/>
              </a:rPr>
              <a:t>Trois types d’activité : la location d’espaces de travail et de machines aux entreprises, artistes et entrepreneurs, des services pour les grandes entreprises (team building, consulting, prototypage) et des formations. </a:t>
            </a:r>
          </a:p>
          <a:p>
            <a:endParaRPr lang="fr-FR" sz="12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QUI </a:t>
            </a:r>
            <a:r>
              <a:rPr lang="fr-FR" sz="1400" dirty="0" smtClean="0">
                <a:solidFill>
                  <a:srgbClr val="292934"/>
                </a:solidFill>
                <a:latin typeface="Arial"/>
                <a:cs typeface="Arial"/>
              </a:rPr>
              <a:t>- Acteurs </a:t>
            </a:r>
            <a:r>
              <a:rPr lang="fr-FR" sz="1400" dirty="0">
                <a:solidFill>
                  <a:srgbClr val="292934"/>
                </a:solidFill>
                <a:latin typeface="Arial"/>
                <a:cs typeface="Arial"/>
              </a:rPr>
              <a:t>impliqués </a:t>
            </a:r>
            <a:endParaRPr lang="fr-FR" sz="1400" dirty="0" smtClean="0">
              <a:solidFill>
                <a:srgbClr val="292934"/>
              </a:solidFill>
              <a:latin typeface="Arial"/>
              <a:cs typeface="Arial"/>
            </a:endParaRPr>
          </a:p>
          <a:p>
            <a:endParaRPr lang="fr-FR" sz="1200" dirty="0" smtClean="0">
              <a:solidFill>
                <a:srgbClr val="292934"/>
              </a:solidFill>
              <a:latin typeface="Arial"/>
              <a:cs typeface="Arial"/>
            </a:endParaRPr>
          </a:p>
          <a:p>
            <a:r>
              <a:rPr lang="fr-FR" sz="1200" dirty="0" smtClean="0">
                <a:solidFill>
                  <a:srgbClr val="292934"/>
                </a:solidFill>
                <a:latin typeface="Arial"/>
                <a:cs typeface="Arial"/>
              </a:rPr>
              <a:t>SCIC créée en 2012 par un couple d’entrepreneurs 	- 150 résidents aujourd’hui</a:t>
            </a:r>
          </a:p>
          <a:p>
            <a:r>
              <a:rPr lang="fr-FR" sz="1200" dirty="0" smtClean="0">
                <a:solidFill>
                  <a:srgbClr val="292934"/>
                </a:solidFill>
                <a:latin typeface="Arial"/>
                <a:cs typeface="Arial"/>
              </a:rPr>
              <a:t>Ville de Montreuil </a:t>
            </a:r>
          </a:p>
          <a:p>
            <a:r>
              <a:rPr lang="fr-FR" sz="1200" dirty="0" smtClean="0">
                <a:solidFill>
                  <a:srgbClr val="292934"/>
                </a:solidFill>
                <a:latin typeface="Arial"/>
                <a:cs typeface="Arial"/>
              </a:rPr>
              <a:t>Communauté d’agglomération Est Ensemble (9 villes, plus de 400 000 habitants) </a:t>
            </a:r>
          </a:p>
          <a:p>
            <a:r>
              <a:rPr lang="fr-FR" sz="1200" dirty="0" smtClean="0">
                <a:solidFill>
                  <a:srgbClr val="292934"/>
                </a:solidFill>
                <a:latin typeface="Arial"/>
                <a:cs typeface="Arial"/>
              </a:rPr>
              <a:t>Entreprises locales 	</a:t>
            </a:r>
          </a:p>
          <a:p>
            <a:pPr marL="285750" indent="-285750">
              <a:buFont typeface="Arial"/>
              <a:buChar char="•"/>
            </a:pP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POURQUOI</a:t>
            </a:r>
            <a:r>
              <a:rPr lang="fr-FR" sz="1400" dirty="0" smtClean="0">
                <a:solidFill>
                  <a:srgbClr val="292934"/>
                </a:solidFill>
                <a:latin typeface="Arial"/>
                <a:cs typeface="Arial"/>
              </a:rPr>
              <a:t> - Motivation </a:t>
            </a:r>
            <a:r>
              <a:rPr lang="fr-FR" sz="1400" dirty="0">
                <a:solidFill>
                  <a:srgbClr val="292934"/>
                </a:solidFill>
                <a:latin typeface="Arial"/>
                <a:cs typeface="Arial"/>
              </a:rPr>
              <a:t>des acteurs (intérêt et frein du passage à l’action</a:t>
            </a:r>
            <a:r>
              <a:rPr lang="fr-FR" sz="1400" dirty="0" smtClean="0">
                <a:solidFill>
                  <a:srgbClr val="292934"/>
                </a:solidFill>
                <a:latin typeface="Arial"/>
                <a:cs typeface="Arial"/>
              </a:rPr>
              <a:t>)</a:t>
            </a:r>
          </a:p>
          <a:p>
            <a:endParaRPr lang="fr-FR" sz="1200" dirty="0" smtClean="0">
              <a:solidFill>
                <a:srgbClr val="292934"/>
              </a:solidFill>
              <a:latin typeface="Arial"/>
              <a:cs typeface="Arial"/>
            </a:endParaRPr>
          </a:p>
          <a:p>
            <a:r>
              <a:rPr lang="fr-FR" sz="1200" dirty="0" smtClean="0">
                <a:solidFill>
                  <a:srgbClr val="292934"/>
                </a:solidFill>
                <a:latin typeface="Arial"/>
                <a:cs typeface="Arial"/>
              </a:rPr>
              <a:t>Fondateurs = être acteur de la transition économique du territoire, rentabilité du projet, création d’emplois, revitalisation des quartiers, réhabilitation des friches…</a:t>
            </a:r>
          </a:p>
          <a:p>
            <a:r>
              <a:rPr lang="fr-FR" sz="1200" dirty="0" smtClean="0">
                <a:solidFill>
                  <a:srgbClr val="292934"/>
                </a:solidFill>
                <a:latin typeface="Arial"/>
                <a:cs typeface="Arial"/>
              </a:rPr>
              <a:t>Collectivités = gage de pérennité pour le projet, appui politique, logistique et en termes de communication sur le « Made in Montreuil ». Soutien à la relocalisation de l’économie.</a:t>
            </a:r>
          </a:p>
          <a:p>
            <a:r>
              <a:rPr lang="fr-FR" sz="1200" dirty="0" smtClean="0">
                <a:solidFill>
                  <a:srgbClr val="292934"/>
                </a:solidFill>
                <a:latin typeface="Arial"/>
                <a:cs typeface="Arial"/>
              </a:rPr>
              <a:t>Entreprises locales = bénéficier de l’accompagnement de la SCIC et de ses locaux.</a:t>
            </a:r>
          </a:p>
          <a:p>
            <a:pPr marL="285750" indent="-285750">
              <a:buFont typeface="Arial"/>
              <a:buChar char="•"/>
            </a:pP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COMMENT</a:t>
            </a:r>
            <a:r>
              <a:rPr lang="fr-FR" sz="1400" dirty="0" smtClean="0">
                <a:solidFill>
                  <a:srgbClr val="292934"/>
                </a:solidFill>
                <a:latin typeface="Arial"/>
                <a:cs typeface="Arial"/>
              </a:rPr>
              <a:t> - Place et rôle des acteurs (</a:t>
            </a:r>
            <a:r>
              <a:rPr lang="fr-FR" sz="1400" i="1" dirty="0" smtClean="0">
                <a:solidFill>
                  <a:srgbClr val="292934"/>
                </a:solidFill>
                <a:latin typeface="Arial"/>
                <a:cs typeface="Arial"/>
              </a:rPr>
              <a:t>cf. schéma au dos</a:t>
            </a:r>
            <a:r>
              <a:rPr lang="fr-FR" sz="1400" dirty="0" smtClean="0">
                <a:solidFill>
                  <a:srgbClr val="292934"/>
                </a:solidFill>
                <a:latin typeface="Arial"/>
                <a:cs typeface="Arial"/>
              </a:rPr>
              <a:t>)</a:t>
            </a:r>
            <a:endParaRPr lang="fr-FR" sz="1400" dirty="0">
              <a:solidFill>
                <a:srgbClr val="292934"/>
              </a:solidFill>
              <a:latin typeface="Arial"/>
              <a:cs typeface="Arial"/>
            </a:endParaRPr>
          </a:p>
          <a:p>
            <a:pPr defTabSz="914400"/>
            <a:endParaRPr lang="fr-FR" sz="1400" dirty="0" smtClean="0">
              <a:solidFill>
                <a:srgbClr val="292934"/>
              </a:solidFill>
              <a:latin typeface="Arial"/>
              <a:cs typeface="Arial"/>
            </a:endParaRPr>
          </a:p>
        </p:txBody>
      </p:sp>
      <p:sp>
        <p:nvSpPr>
          <p:cNvPr id="3" name="ZoneTexte 2"/>
          <p:cNvSpPr txBox="1"/>
          <p:nvPr/>
        </p:nvSpPr>
        <p:spPr>
          <a:xfrm>
            <a:off x="35496" y="24293"/>
            <a:ext cx="9073008" cy="276999"/>
          </a:xfrm>
          <a:prstGeom prst="rect">
            <a:avLst/>
          </a:prstGeom>
          <a:solidFill>
            <a:srgbClr val="866C49"/>
          </a:solidFill>
          <a:ln>
            <a:solidFill>
              <a:srgbClr val="866C49"/>
            </a:solidFill>
          </a:ln>
        </p:spPr>
        <p:txBody>
          <a:bodyPr wrap="square" rtlCol="0">
            <a:spAutoFit/>
          </a:bodyPr>
          <a:lstStyle>
            <a:defPPr>
              <a:defRPr lang="fr-FR"/>
            </a:defPPr>
            <a:lvl1pPr>
              <a:defRPr sz="1200" b="1">
                <a:solidFill>
                  <a:schemeClr val="bg1"/>
                </a:solidFill>
                <a:latin typeface="Arial"/>
                <a:cs typeface="Arial"/>
              </a:defRPr>
            </a:lvl1pPr>
          </a:lstStyle>
          <a:p>
            <a:pPr algn="ctr"/>
            <a:r>
              <a:rPr lang="fr-FR" dirty="0" smtClean="0"/>
              <a:t>EXEMPLE DE FICHE INITIATIVE DE CONTRIBUTION</a:t>
            </a:r>
            <a:endParaRPr lang="fr-FR" dirty="0"/>
          </a:p>
        </p:txBody>
      </p:sp>
    </p:spTree>
    <p:extLst>
      <p:ext uri="{BB962C8B-B14F-4D97-AF65-F5344CB8AC3E}">
        <p14:creationId xmlns:p14="http://schemas.microsoft.com/office/powerpoint/2010/main" val="6622347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democratie.areneidf.org/sites/default/files/img-projet/schema_ayen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16" y="0"/>
            <a:ext cx="9125884" cy="4618122"/>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170467" y="4618122"/>
            <a:ext cx="8821182" cy="2123658"/>
          </a:xfrm>
          <a:prstGeom prst="rect">
            <a:avLst/>
          </a:prstGeom>
          <a:noFill/>
        </p:spPr>
        <p:txBody>
          <a:bodyPr wrap="square" rtlCol="0">
            <a:spAutoFit/>
          </a:bodyPr>
          <a:lstStyle/>
          <a:p>
            <a:pPr marL="171450" indent="-171450" algn="just">
              <a:buFont typeface="Wingdings" panose="05000000000000000000" pitchFamily="2" charset="2"/>
              <a:buChar char="à"/>
            </a:pPr>
            <a:r>
              <a:rPr lang="fr-FR" sz="1200" b="1" dirty="0" smtClean="0">
                <a:latin typeface="Arial" panose="020B0604020202020204" pitchFamily="34" charset="0"/>
                <a:cs typeface="Arial" panose="020B0604020202020204" pitchFamily="34" charset="0"/>
              </a:rPr>
              <a:t>Un comité </a:t>
            </a:r>
            <a:r>
              <a:rPr lang="fr-FR" sz="1200" b="1" dirty="0">
                <a:latin typeface="Arial" panose="020B0604020202020204" pitchFamily="34" charset="0"/>
                <a:cs typeface="Arial" panose="020B0604020202020204" pitchFamily="34" charset="0"/>
              </a:rPr>
              <a:t>de pilotage </a:t>
            </a:r>
            <a:r>
              <a:rPr lang="fr-FR" sz="1200" b="1" dirty="0" smtClean="0">
                <a:latin typeface="Arial" panose="020B0604020202020204" pitchFamily="34" charset="0"/>
                <a:cs typeface="Arial" panose="020B0604020202020204" pitchFamily="34" charset="0"/>
              </a:rPr>
              <a:t>multi-partenarial : </a:t>
            </a:r>
            <a:r>
              <a:rPr lang="fr-FR" sz="1200" dirty="0" smtClean="0">
                <a:latin typeface="Arial" panose="020B0604020202020204" pitchFamily="34" charset="0"/>
                <a:cs typeface="Arial" panose="020B0604020202020204" pitchFamily="34" charset="0"/>
              </a:rPr>
              <a:t>composé </a:t>
            </a:r>
            <a:r>
              <a:rPr lang="fr-FR" sz="1200" dirty="0">
                <a:latin typeface="Arial" panose="020B0604020202020204" pitchFamily="34" charset="0"/>
                <a:cs typeface="Arial" panose="020B0604020202020204" pitchFamily="34" charset="0"/>
              </a:rPr>
              <a:t>d’habitants, d’élus, de commerçants, </a:t>
            </a:r>
            <a:r>
              <a:rPr lang="fr-FR" sz="1200" dirty="0" smtClean="0">
                <a:latin typeface="Arial" panose="020B0604020202020204" pitchFamily="34" charset="0"/>
                <a:cs typeface="Arial" panose="020B0604020202020204" pitchFamily="34" charset="0"/>
              </a:rPr>
              <a:t>d’association…</a:t>
            </a:r>
          </a:p>
          <a:p>
            <a:pPr algn="just"/>
            <a:endParaRPr lang="fr-FR" sz="1200"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à"/>
            </a:pPr>
            <a:r>
              <a:rPr lang="fr-FR" sz="1200" b="1" dirty="0" smtClean="0">
                <a:latin typeface="Arial" panose="020B0604020202020204" pitchFamily="34" charset="0"/>
                <a:cs typeface="Arial" panose="020B0604020202020204" pitchFamily="34" charset="0"/>
              </a:rPr>
              <a:t>Des </a:t>
            </a:r>
            <a:r>
              <a:rPr lang="fr-FR" sz="1200" b="1" dirty="0">
                <a:latin typeface="Arial" panose="020B0604020202020204" pitchFamily="34" charset="0"/>
                <a:cs typeface="Arial" panose="020B0604020202020204" pitchFamily="34" charset="0"/>
              </a:rPr>
              <a:t>instances d’échanges </a:t>
            </a:r>
            <a:r>
              <a:rPr lang="fr-FR" sz="1200" b="1" dirty="0" smtClean="0">
                <a:latin typeface="Arial" panose="020B0604020202020204" pitchFamily="34" charset="0"/>
                <a:cs typeface="Arial" panose="020B0604020202020204" pitchFamily="34" charset="0"/>
              </a:rPr>
              <a:t>ouvertes :</a:t>
            </a:r>
            <a:r>
              <a:rPr lang="fr-FR" sz="1200" dirty="0" smtClean="0">
                <a:latin typeface="Arial" panose="020B0604020202020204" pitchFamily="34" charset="0"/>
                <a:cs typeface="Arial" panose="020B0604020202020204" pitchFamily="34" charset="0"/>
              </a:rPr>
              <a:t> Plusieurs </a:t>
            </a:r>
            <a:r>
              <a:rPr lang="fr-FR" sz="1200" dirty="0">
                <a:latin typeface="Arial" panose="020B0604020202020204" pitchFamily="34" charset="0"/>
                <a:cs typeface="Arial" panose="020B0604020202020204" pitchFamily="34" charset="0"/>
              </a:rPr>
              <a:t>espaces (cafés-débats, réunions d’information </a:t>
            </a:r>
            <a:r>
              <a:rPr lang="fr-FR" sz="1200" dirty="0" smtClean="0">
                <a:latin typeface="Arial" panose="020B0604020202020204" pitchFamily="34" charset="0"/>
                <a:cs typeface="Arial" panose="020B0604020202020204" pitchFamily="34" charset="0"/>
              </a:rPr>
              <a:t>mensuelles). Pour </a:t>
            </a:r>
            <a:r>
              <a:rPr lang="fr-FR" sz="1200" dirty="0">
                <a:latin typeface="Arial" panose="020B0604020202020204" pitchFamily="34" charset="0"/>
                <a:cs typeface="Arial" panose="020B0604020202020204" pitchFamily="34" charset="0"/>
              </a:rPr>
              <a:t>alimenter le dialogue, la collectivité a tenté de former les citoyens. </a:t>
            </a:r>
            <a:endParaRPr lang="fr-FR" sz="1200" dirty="0" smtClean="0">
              <a:latin typeface="Arial" panose="020B0604020202020204" pitchFamily="34" charset="0"/>
              <a:cs typeface="Arial" panose="020B0604020202020204" pitchFamily="34" charset="0"/>
            </a:endParaRPr>
          </a:p>
          <a:p>
            <a:pPr algn="just"/>
            <a:endParaRPr lang="fr-FR" sz="1200" dirty="0" smtClean="0">
              <a:latin typeface="Arial" panose="020B0604020202020204" pitchFamily="34" charset="0"/>
              <a:cs typeface="Arial" panose="020B0604020202020204" pitchFamily="34" charset="0"/>
            </a:endParaRPr>
          </a:p>
          <a:p>
            <a:pPr algn="just"/>
            <a:r>
              <a:rPr lang="fr-FR" sz="1200" b="1" dirty="0" smtClean="0">
                <a:latin typeface="Arial" panose="020B0604020202020204" pitchFamily="34" charset="0"/>
                <a:cs typeface="Arial" panose="020B0604020202020204" pitchFamily="34" charset="0"/>
                <a:sym typeface="Wingdings" panose="05000000000000000000" pitchFamily="2" charset="2"/>
              </a:rPr>
              <a:t> </a:t>
            </a:r>
            <a:r>
              <a:rPr lang="fr-FR" sz="1200" b="1" dirty="0" smtClean="0">
                <a:latin typeface="Arial" panose="020B0604020202020204" pitchFamily="34" charset="0"/>
                <a:cs typeface="Arial" panose="020B0604020202020204" pitchFamily="34" charset="0"/>
              </a:rPr>
              <a:t>La </a:t>
            </a:r>
            <a:r>
              <a:rPr lang="fr-FR" sz="1200" b="1" dirty="0">
                <a:latin typeface="Arial" panose="020B0604020202020204" pitchFamily="34" charset="0"/>
                <a:cs typeface="Arial" panose="020B0604020202020204" pitchFamily="34" charset="0"/>
              </a:rPr>
              <a:t>mise en place d’un collectif pour pérenniser la </a:t>
            </a:r>
            <a:r>
              <a:rPr lang="fr-FR" sz="1200" b="1" dirty="0" smtClean="0">
                <a:latin typeface="Arial" panose="020B0604020202020204" pitchFamily="34" charset="0"/>
                <a:cs typeface="Arial" panose="020B0604020202020204" pitchFamily="34" charset="0"/>
              </a:rPr>
              <a:t>démarche : </a:t>
            </a:r>
            <a:r>
              <a:rPr lang="fr-FR" sz="1200" dirty="0" smtClean="0">
                <a:latin typeface="Arial" panose="020B0604020202020204" pitchFamily="34" charset="0"/>
                <a:cs typeface="Arial" panose="020B0604020202020204" pitchFamily="34" charset="0"/>
              </a:rPr>
              <a:t>composé </a:t>
            </a:r>
            <a:r>
              <a:rPr lang="fr-FR" sz="1200" dirty="0">
                <a:latin typeface="Arial" panose="020B0604020202020204" pitchFamily="34" charset="0"/>
                <a:cs typeface="Arial" panose="020B0604020202020204" pitchFamily="34" charset="0"/>
              </a:rPr>
              <a:t>d’individus des collectivités et de la société civile sur la base du </a:t>
            </a:r>
            <a:r>
              <a:rPr lang="fr-FR" sz="1200" dirty="0" smtClean="0">
                <a:latin typeface="Arial" panose="020B0604020202020204" pitchFamily="34" charset="0"/>
                <a:cs typeface="Arial" panose="020B0604020202020204" pitchFamily="34" charset="0"/>
              </a:rPr>
              <a:t>volontariat, il agit façon </a:t>
            </a:r>
            <a:r>
              <a:rPr lang="fr-FR" sz="1200" dirty="0">
                <a:latin typeface="Arial" panose="020B0604020202020204" pitchFamily="34" charset="0"/>
                <a:cs typeface="Arial" panose="020B0604020202020204" pitchFamily="34" charset="0"/>
              </a:rPr>
              <a:t>indépendante à la commune pour défendre les valeurs de l’Agenda </a:t>
            </a:r>
            <a:r>
              <a:rPr lang="fr-FR" sz="1200" dirty="0" smtClean="0">
                <a:latin typeface="Arial" panose="020B0604020202020204" pitchFamily="34" charset="0"/>
                <a:cs typeface="Arial" panose="020B0604020202020204" pitchFamily="34" charset="0"/>
              </a:rPr>
              <a:t>21. </a:t>
            </a:r>
          </a:p>
          <a:p>
            <a:pPr algn="just"/>
            <a:r>
              <a:rPr lang="fr-FR" sz="1200" dirty="0" smtClean="0">
                <a:latin typeface="Arial" panose="020B0604020202020204" pitchFamily="34" charset="0"/>
                <a:cs typeface="Arial" panose="020B0604020202020204" pitchFamily="34" charset="0"/>
              </a:rPr>
              <a:t>La </a:t>
            </a:r>
            <a:r>
              <a:rPr lang="fr-FR" sz="1200" dirty="0">
                <a:latin typeface="Arial" panose="020B0604020202020204" pitchFamily="34" charset="0"/>
                <a:cs typeface="Arial" panose="020B0604020202020204" pitchFamily="34" charset="0"/>
              </a:rPr>
              <a:t>région Limousin et la collectivité cofinance un poste de chargée de mission pour ce collectif depuis mi-2013, dans le but de garantir la continuité de la démarche en cas d’éventuels changements politiques.</a:t>
            </a:r>
          </a:p>
          <a:p>
            <a:pPr algn="just"/>
            <a:endParaRPr lang="fr-FR" sz="1200" dirty="0">
              <a:latin typeface="Arial" panose="020B0604020202020204" pitchFamily="34" charset="0"/>
              <a:cs typeface="Arial" panose="020B0604020202020204" pitchFamily="34" charset="0"/>
            </a:endParaRPr>
          </a:p>
          <a:p>
            <a:pPr algn="just"/>
            <a:endParaRPr lang="fr-F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4234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647700"/>
            <a:ext cx="9144000" cy="5555058"/>
          </a:xfrm>
          <a:prstGeom prst="rect">
            <a:avLst/>
          </a:prstGeom>
        </p:spPr>
      </p:pic>
    </p:spTree>
    <p:extLst>
      <p:ext uri="{BB962C8B-B14F-4D97-AF65-F5344CB8AC3E}">
        <p14:creationId xmlns:p14="http://schemas.microsoft.com/office/powerpoint/2010/main" val="2634246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ulle rectangulaire 5"/>
          <p:cNvSpPr/>
          <p:nvPr/>
        </p:nvSpPr>
        <p:spPr>
          <a:xfrm>
            <a:off x="35496" y="476672"/>
            <a:ext cx="9073008" cy="5544616"/>
          </a:xfrm>
          <a:prstGeom prst="wedgeRectCallout">
            <a:avLst/>
          </a:prstGeom>
          <a:ln>
            <a:solidFill>
              <a:srgbClr val="866C4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sz="1400" dirty="0" smtClean="0">
              <a:solidFill>
                <a:srgbClr val="292934"/>
              </a:solidFill>
              <a:latin typeface="Arial"/>
              <a:cs typeface="Arial"/>
            </a:endParaRPr>
          </a:p>
          <a:p>
            <a:pPr algn="ctr"/>
            <a:r>
              <a:rPr lang="fr-FR" sz="1400" dirty="0" smtClean="0">
                <a:solidFill>
                  <a:srgbClr val="292934"/>
                </a:solidFill>
                <a:latin typeface="Arial"/>
                <a:cs typeface="Arial"/>
              </a:rPr>
              <a:t>NOM DE L’INITIATIVE : </a:t>
            </a:r>
            <a:r>
              <a:rPr lang="fr-FR" sz="1600" b="1" dirty="0"/>
              <a:t>Éco-Logis, habitat participatif</a:t>
            </a:r>
          </a:p>
          <a:p>
            <a:pPr algn="ct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QUOI </a:t>
            </a:r>
            <a:r>
              <a:rPr lang="fr-FR" sz="1400" dirty="0" smtClean="0">
                <a:solidFill>
                  <a:srgbClr val="292934"/>
                </a:solidFill>
                <a:latin typeface="Arial"/>
                <a:cs typeface="Arial"/>
              </a:rPr>
              <a:t>– Description</a:t>
            </a:r>
          </a:p>
          <a:p>
            <a:endParaRPr lang="fr-FR" sz="1400" dirty="0" smtClean="0">
              <a:solidFill>
                <a:srgbClr val="292934"/>
              </a:solidFill>
              <a:latin typeface="Arial"/>
              <a:cs typeface="Arial"/>
            </a:endParaRPr>
          </a:p>
          <a:p>
            <a:r>
              <a:rPr lang="fr-FR" sz="1200" dirty="0" smtClean="0">
                <a:solidFill>
                  <a:srgbClr val="292934"/>
                </a:solidFill>
                <a:latin typeface="Arial"/>
                <a:cs typeface="Arial"/>
              </a:rPr>
              <a:t>Projet d’autopromotion et d’autogestion d’un immeuble écologique dans la ville de Strasbourg. Porté par l’association </a:t>
            </a:r>
            <a:r>
              <a:rPr lang="fr-FR" sz="1200" dirty="0" err="1" smtClean="0">
                <a:solidFill>
                  <a:srgbClr val="292934"/>
                </a:solidFill>
                <a:latin typeface="Arial"/>
                <a:cs typeface="Arial"/>
              </a:rPr>
              <a:t>Éco-Quartier</a:t>
            </a:r>
            <a:r>
              <a:rPr lang="fr-FR" sz="1200" dirty="0" smtClean="0">
                <a:solidFill>
                  <a:srgbClr val="292934"/>
                </a:solidFill>
                <a:latin typeface="Arial"/>
                <a:cs typeface="Arial"/>
              </a:rPr>
              <a:t> Strasbourg, le projet Éco-Logis a été initié en 2001 et concrétisé en 2010.</a:t>
            </a:r>
          </a:p>
          <a:p>
            <a:r>
              <a:rPr lang="fr-FR" sz="1200" dirty="0" smtClean="0">
                <a:solidFill>
                  <a:srgbClr val="292934"/>
                </a:solidFill>
                <a:latin typeface="Arial"/>
                <a:cs typeface="Arial"/>
              </a:rPr>
              <a:t>Le projet Éco-Logis a été initié, financé, monté et géré par une dizaine de citoyens. 	</a:t>
            </a:r>
          </a:p>
          <a:p>
            <a:endParaRPr lang="fr-FR" sz="1200" dirty="0" smtClean="0">
              <a:solidFill>
                <a:srgbClr val="292934"/>
              </a:solidFill>
              <a:latin typeface="Arial"/>
              <a:cs typeface="Arial"/>
            </a:endParaRPr>
          </a:p>
          <a:p>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QUI </a:t>
            </a:r>
            <a:r>
              <a:rPr lang="fr-FR" sz="1400" dirty="0" smtClean="0">
                <a:solidFill>
                  <a:srgbClr val="292934"/>
                </a:solidFill>
                <a:latin typeface="Arial"/>
                <a:cs typeface="Arial"/>
              </a:rPr>
              <a:t>- Acteurs </a:t>
            </a:r>
            <a:r>
              <a:rPr lang="fr-FR" sz="1400" dirty="0">
                <a:solidFill>
                  <a:srgbClr val="292934"/>
                </a:solidFill>
                <a:latin typeface="Arial"/>
                <a:cs typeface="Arial"/>
              </a:rPr>
              <a:t>impliqués </a:t>
            </a:r>
            <a:endParaRPr lang="fr-FR" sz="1400" dirty="0" smtClean="0">
              <a:solidFill>
                <a:srgbClr val="292934"/>
              </a:solidFill>
              <a:latin typeface="Arial"/>
              <a:cs typeface="Arial"/>
            </a:endParaRPr>
          </a:p>
          <a:p>
            <a:endParaRPr lang="fr-FR" sz="1200" dirty="0" smtClean="0">
              <a:solidFill>
                <a:srgbClr val="292934"/>
              </a:solidFill>
              <a:latin typeface="Arial"/>
              <a:cs typeface="Arial"/>
            </a:endParaRPr>
          </a:p>
          <a:p>
            <a:r>
              <a:rPr lang="fr-FR" sz="1200" dirty="0" smtClean="0">
                <a:solidFill>
                  <a:srgbClr val="292934"/>
                </a:solidFill>
                <a:latin typeface="Arial"/>
                <a:cs typeface="Arial"/>
              </a:rPr>
              <a:t>Ville de Strasbourg, 272 200 habitants (chiffre de 2011) </a:t>
            </a:r>
          </a:p>
          <a:p>
            <a:r>
              <a:rPr lang="fr-FR" sz="1200" dirty="0" smtClean="0">
                <a:solidFill>
                  <a:srgbClr val="292934"/>
                </a:solidFill>
                <a:latin typeface="Arial"/>
                <a:cs typeface="Arial"/>
              </a:rPr>
              <a:t>Association </a:t>
            </a:r>
            <a:r>
              <a:rPr lang="fr-FR" sz="1200" dirty="0" err="1" smtClean="0">
                <a:solidFill>
                  <a:srgbClr val="292934"/>
                </a:solidFill>
                <a:latin typeface="Arial"/>
                <a:cs typeface="Arial"/>
              </a:rPr>
              <a:t>Éco-Quartier</a:t>
            </a:r>
            <a:r>
              <a:rPr lang="fr-FR" sz="1200" dirty="0" smtClean="0">
                <a:solidFill>
                  <a:srgbClr val="292934"/>
                </a:solidFill>
                <a:latin typeface="Arial"/>
                <a:cs typeface="Arial"/>
              </a:rPr>
              <a:t> Strasbourg = accompagnement des projets d’habitat partagé, formation sur l’autopromotion, accompagnement de démarches durables dans les copropriétés</a:t>
            </a:r>
          </a:p>
          <a:p>
            <a:r>
              <a:rPr lang="fr-FR" sz="1200" dirty="0" smtClean="0">
                <a:solidFill>
                  <a:srgbClr val="292934"/>
                </a:solidFill>
                <a:latin typeface="Arial"/>
                <a:cs typeface="Arial"/>
              </a:rPr>
              <a:t>Citoyens 	</a:t>
            </a:r>
          </a:p>
          <a:p>
            <a:pPr marL="285750" indent="-285750">
              <a:buFont typeface="Arial"/>
              <a:buChar char="•"/>
            </a:pP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POURQUOI</a:t>
            </a:r>
            <a:r>
              <a:rPr lang="fr-FR" sz="1400" dirty="0" smtClean="0">
                <a:solidFill>
                  <a:srgbClr val="292934"/>
                </a:solidFill>
                <a:latin typeface="Arial"/>
                <a:cs typeface="Arial"/>
              </a:rPr>
              <a:t> - Motivation </a:t>
            </a:r>
            <a:r>
              <a:rPr lang="fr-FR" sz="1400" dirty="0">
                <a:solidFill>
                  <a:srgbClr val="292934"/>
                </a:solidFill>
                <a:latin typeface="Arial"/>
                <a:cs typeface="Arial"/>
              </a:rPr>
              <a:t>des acteurs (intérêt et frein du passage à l’action</a:t>
            </a:r>
            <a:r>
              <a:rPr lang="fr-FR" sz="1400" dirty="0" smtClean="0">
                <a:solidFill>
                  <a:srgbClr val="292934"/>
                </a:solidFill>
                <a:latin typeface="Arial"/>
                <a:cs typeface="Arial"/>
              </a:rPr>
              <a:t>)</a:t>
            </a:r>
          </a:p>
          <a:p>
            <a:endParaRPr lang="fr-FR" sz="1200" dirty="0" smtClean="0">
              <a:solidFill>
                <a:srgbClr val="292934"/>
              </a:solidFill>
              <a:latin typeface="Arial"/>
              <a:cs typeface="Arial"/>
            </a:endParaRPr>
          </a:p>
          <a:p>
            <a:r>
              <a:rPr lang="fr-FR" sz="1200" dirty="0" smtClean="0">
                <a:solidFill>
                  <a:srgbClr val="292934"/>
                </a:solidFill>
                <a:latin typeface="Arial"/>
                <a:cs typeface="Arial"/>
              </a:rPr>
              <a:t>Citoyens = être partie prenante de la construction de son logement</a:t>
            </a:r>
          </a:p>
          <a:p>
            <a:r>
              <a:rPr lang="fr-FR" sz="1200" dirty="0" smtClean="0">
                <a:solidFill>
                  <a:srgbClr val="292934"/>
                </a:solidFill>
                <a:latin typeface="Arial"/>
                <a:cs typeface="Arial"/>
              </a:rPr>
              <a:t>Collectivité = un soutien par étape : refus d’un premier projet (</a:t>
            </a:r>
            <a:r>
              <a:rPr lang="fr-FR" sz="1200" dirty="0" err="1" smtClean="0">
                <a:solidFill>
                  <a:srgbClr val="292934"/>
                </a:solidFill>
                <a:latin typeface="Arial"/>
                <a:cs typeface="Arial"/>
              </a:rPr>
              <a:t>éco-quartier</a:t>
            </a:r>
            <a:r>
              <a:rPr lang="fr-FR" sz="1200" dirty="0" smtClean="0">
                <a:solidFill>
                  <a:srgbClr val="292934"/>
                </a:solidFill>
                <a:latin typeface="Arial"/>
                <a:cs typeface="Arial"/>
              </a:rPr>
              <a:t>), soutien au deuxième projet (immeuble Éco-Logis) proposition d’un terrain pour un projet d’autopromotion, partenariats ponctuels pendant et surtout après l’achèvement de l’immeuble. Politique volontariste aujourd’hui (appels à projets…).</a:t>
            </a:r>
          </a:p>
          <a:p>
            <a:r>
              <a:rPr lang="fr-FR" sz="1200" dirty="0" smtClean="0">
                <a:solidFill>
                  <a:srgbClr val="292934"/>
                </a:solidFill>
                <a:latin typeface="Arial"/>
                <a:cs typeface="Arial"/>
              </a:rPr>
              <a:t>Association </a:t>
            </a:r>
            <a:r>
              <a:rPr lang="fr-FR" sz="1200" dirty="0" err="1" smtClean="0">
                <a:solidFill>
                  <a:srgbClr val="292934"/>
                </a:solidFill>
                <a:latin typeface="Arial"/>
                <a:cs typeface="Arial"/>
              </a:rPr>
              <a:t>Éco-quartier</a:t>
            </a:r>
            <a:r>
              <a:rPr lang="fr-FR" sz="1200" dirty="0" smtClean="0">
                <a:solidFill>
                  <a:srgbClr val="292934"/>
                </a:solidFill>
                <a:latin typeface="Arial"/>
                <a:cs typeface="Arial"/>
              </a:rPr>
              <a:t> = revaloriser l’habitat collectif en ville, dynamiser la participation des citoyens à la vie des quartiers; faire évoluer les modes de vie.</a:t>
            </a:r>
            <a:endParaRPr lang="fr-FR" sz="1400" dirty="0" smtClean="0">
              <a:solidFill>
                <a:srgbClr val="292934"/>
              </a:solidFill>
              <a:latin typeface="Arial"/>
              <a:cs typeface="Arial"/>
            </a:endParaRPr>
          </a:p>
          <a:p>
            <a:pPr marL="285750" indent="-285750">
              <a:buFont typeface="Arial"/>
              <a:buChar char="•"/>
            </a:pP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COMMENT</a:t>
            </a:r>
            <a:r>
              <a:rPr lang="fr-FR" sz="1400" dirty="0" smtClean="0">
                <a:solidFill>
                  <a:srgbClr val="292934"/>
                </a:solidFill>
                <a:latin typeface="Arial"/>
                <a:cs typeface="Arial"/>
              </a:rPr>
              <a:t> - Place et rôle des acteurs (</a:t>
            </a:r>
            <a:r>
              <a:rPr lang="fr-FR" sz="1400" i="1" dirty="0" smtClean="0">
                <a:solidFill>
                  <a:srgbClr val="292934"/>
                </a:solidFill>
                <a:latin typeface="Arial"/>
                <a:cs typeface="Arial"/>
              </a:rPr>
              <a:t>cf. schéma au dos</a:t>
            </a:r>
            <a:r>
              <a:rPr lang="fr-FR" sz="1400" dirty="0" smtClean="0">
                <a:solidFill>
                  <a:srgbClr val="292934"/>
                </a:solidFill>
                <a:latin typeface="Arial"/>
                <a:cs typeface="Arial"/>
              </a:rPr>
              <a:t>)</a:t>
            </a:r>
            <a:endParaRPr lang="fr-FR" sz="1400" dirty="0">
              <a:solidFill>
                <a:srgbClr val="292934"/>
              </a:solidFill>
              <a:latin typeface="Arial"/>
              <a:cs typeface="Arial"/>
            </a:endParaRPr>
          </a:p>
          <a:p>
            <a:pPr marL="285750" indent="-285750" defTabSz="914400">
              <a:buFont typeface="Arial"/>
              <a:buChar char="•"/>
            </a:pPr>
            <a:endParaRPr lang="fr-FR" sz="1400" dirty="0" smtClean="0">
              <a:solidFill>
                <a:srgbClr val="292934"/>
              </a:solidFill>
              <a:latin typeface="Arial"/>
              <a:cs typeface="Arial"/>
            </a:endParaRPr>
          </a:p>
        </p:txBody>
      </p:sp>
      <p:sp>
        <p:nvSpPr>
          <p:cNvPr id="3" name="ZoneTexte 2"/>
          <p:cNvSpPr txBox="1"/>
          <p:nvPr/>
        </p:nvSpPr>
        <p:spPr>
          <a:xfrm>
            <a:off x="35496" y="24293"/>
            <a:ext cx="9073008" cy="276999"/>
          </a:xfrm>
          <a:prstGeom prst="rect">
            <a:avLst/>
          </a:prstGeom>
          <a:solidFill>
            <a:srgbClr val="866C49"/>
          </a:solidFill>
          <a:ln>
            <a:solidFill>
              <a:srgbClr val="866C49"/>
            </a:solidFill>
          </a:ln>
        </p:spPr>
        <p:txBody>
          <a:bodyPr wrap="square" rtlCol="0">
            <a:spAutoFit/>
          </a:bodyPr>
          <a:lstStyle>
            <a:defPPr>
              <a:defRPr lang="fr-FR"/>
            </a:defPPr>
            <a:lvl1pPr>
              <a:defRPr sz="1200" b="1">
                <a:solidFill>
                  <a:schemeClr val="bg1"/>
                </a:solidFill>
                <a:latin typeface="Arial"/>
                <a:cs typeface="Arial"/>
              </a:defRPr>
            </a:lvl1pPr>
          </a:lstStyle>
          <a:p>
            <a:pPr algn="ctr"/>
            <a:r>
              <a:rPr lang="fr-FR" dirty="0" smtClean="0"/>
              <a:t>EXEMPLE DE FICHE INITIATIVE DE CONTRIBUTION</a:t>
            </a:r>
            <a:endParaRPr lang="fr-FR" dirty="0"/>
          </a:p>
        </p:txBody>
      </p:sp>
    </p:spTree>
    <p:extLst>
      <p:ext uri="{BB962C8B-B14F-4D97-AF65-F5344CB8AC3E}">
        <p14:creationId xmlns:p14="http://schemas.microsoft.com/office/powerpoint/2010/main" val="2225865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1739900"/>
            <a:ext cx="9144000" cy="3367151"/>
          </a:xfrm>
          <a:prstGeom prst="rect">
            <a:avLst/>
          </a:prstGeom>
        </p:spPr>
      </p:pic>
    </p:spTree>
    <p:extLst>
      <p:ext uri="{BB962C8B-B14F-4D97-AF65-F5344CB8AC3E}">
        <p14:creationId xmlns:p14="http://schemas.microsoft.com/office/powerpoint/2010/main" val="1485904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5496" y="24293"/>
            <a:ext cx="9073008" cy="276999"/>
          </a:xfrm>
          <a:prstGeom prst="rect">
            <a:avLst/>
          </a:prstGeom>
          <a:solidFill>
            <a:srgbClr val="866C49"/>
          </a:solidFill>
        </p:spPr>
        <p:txBody>
          <a:bodyPr wrap="square" rtlCol="0">
            <a:spAutoFit/>
          </a:bodyPr>
          <a:lstStyle>
            <a:defPPr>
              <a:defRPr lang="fr-FR"/>
            </a:defPPr>
            <a:lvl1pPr>
              <a:defRPr sz="1200" b="1">
                <a:solidFill>
                  <a:schemeClr val="bg1"/>
                </a:solidFill>
                <a:latin typeface="Arial"/>
                <a:cs typeface="Arial"/>
              </a:defRPr>
            </a:lvl1pPr>
          </a:lstStyle>
          <a:p>
            <a:pPr algn="ctr"/>
            <a:r>
              <a:rPr lang="fr-FR" dirty="0" smtClean="0"/>
              <a:t>EXEMPLE DE FICHE INITIATIVE DE CONTRIBUTION</a:t>
            </a:r>
            <a:endParaRPr lang="fr-FR" dirty="0"/>
          </a:p>
        </p:txBody>
      </p:sp>
      <p:sp>
        <p:nvSpPr>
          <p:cNvPr id="6" name="Bulle rectangulaire 5"/>
          <p:cNvSpPr/>
          <p:nvPr/>
        </p:nvSpPr>
        <p:spPr>
          <a:xfrm>
            <a:off x="35496" y="476672"/>
            <a:ext cx="9073008" cy="5544616"/>
          </a:xfrm>
          <a:prstGeom prst="wedgeRectCallout">
            <a:avLst/>
          </a:prstGeom>
          <a:ln>
            <a:solidFill>
              <a:srgbClr val="866C4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sz="1400" dirty="0" smtClean="0">
              <a:solidFill>
                <a:srgbClr val="292934"/>
              </a:solidFill>
              <a:latin typeface="Arial"/>
              <a:cs typeface="Arial"/>
            </a:endParaRPr>
          </a:p>
          <a:p>
            <a:pPr algn="ctr"/>
            <a:r>
              <a:rPr lang="fr-FR" sz="1400" dirty="0" smtClean="0">
                <a:solidFill>
                  <a:srgbClr val="292934"/>
                </a:solidFill>
                <a:latin typeface="Arial"/>
                <a:cs typeface="Arial"/>
              </a:rPr>
              <a:t>NOM DE L’INITIATIVE : </a:t>
            </a:r>
            <a:r>
              <a:rPr lang="fr-FR" sz="1600" b="1" dirty="0"/>
              <a:t>La société d’économie mixte SEVE (Soleil, Eau, Vent, Énergie</a:t>
            </a:r>
            <a:r>
              <a:rPr lang="fr-FR" sz="1600" b="1" dirty="0" smtClean="0"/>
              <a:t>)</a:t>
            </a:r>
            <a:endParaRPr lang="fr-FR" sz="1400" dirty="0" smtClean="0">
              <a:solidFill>
                <a:srgbClr val="292934"/>
              </a:solidFill>
              <a:latin typeface="Arial"/>
              <a:cs typeface="Arial"/>
            </a:endParaRPr>
          </a:p>
          <a:p>
            <a:pPr algn="ct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QUOI </a:t>
            </a:r>
            <a:r>
              <a:rPr lang="fr-FR" sz="1400" dirty="0" smtClean="0">
                <a:solidFill>
                  <a:srgbClr val="292934"/>
                </a:solidFill>
                <a:latin typeface="Arial"/>
                <a:cs typeface="Arial"/>
              </a:rPr>
              <a:t>- Description</a:t>
            </a:r>
          </a:p>
          <a:p>
            <a:pPr marL="285750" indent="-285750">
              <a:buFont typeface="Arial"/>
              <a:buChar char="•"/>
            </a:pPr>
            <a:endParaRPr lang="fr-FR" sz="1400" dirty="0" smtClean="0">
              <a:solidFill>
                <a:srgbClr val="292934"/>
              </a:solidFill>
              <a:latin typeface="Arial"/>
              <a:cs typeface="Arial"/>
            </a:endParaRPr>
          </a:p>
          <a:p>
            <a:endParaRPr lang="fr-FR" sz="1400" dirty="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QUI </a:t>
            </a:r>
            <a:r>
              <a:rPr lang="fr-FR" sz="1400" dirty="0" smtClean="0">
                <a:solidFill>
                  <a:srgbClr val="292934"/>
                </a:solidFill>
                <a:latin typeface="Arial"/>
                <a:cs typeface="Arial"/>
              </a:rPr>
              <a:t>- Acteurs </a:t>
            </a:r>
            <a:r>
              <a:rPr lang="fr-FR" sz="1400" dirty="0">
                <a:solidFill>
                  <a:srgbClr val="292934"/>
                </a:solidFill>
                <a:latin typeface="Arial"/>
                <a:cs typeface="Arial"/>
              </a:rPr>
              <a:t>impliqués </a:t>
            </a:r>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pPr marL="285750" indent="-285750">
              <a:buFont typeface="Arial"/>
              <a:buChar char="•"/>
            </a:pPr>
            <a:endParaRPr lang="fr-FR" sz="1400" dirty="0" smtClean="0">
              <a:solidFill>
                <a:srgbClr val="292934"/>
              </a:solidFill>
              <a:latin typeface="Arial"/>
              <a:cs typeface="Arial"/>
            </a:endParaRPr>
          </a:p>
          <a:p>
            <a:pPr marL="285750" indent="-285750">
              <a:buFont typeface="Arial"/>
              <a:buChar char="•"/>
            </a:pPr>
            <a:endParaRPr lang="fr-FR" sz="1400" dirty="0" smtClean="0">
              <a:solidFill>
                <a:srgbClr val="292934"/>
              </a:solidFill>
              <a:latin typeface="Arial"/>
              <a:cs typeface="Arial"/>
            </a:endParaRPr>
          </a:p>
          <a:p>
            <a:pPr marL="285750" indent="-285750">
              <a:buFont typeface="Arial"/>
              <a:buChar char="•"/>
            </a:pP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POURQUOI</a:t>
            </a:r>
            <a:r>
              <a:rPr lang="fr-FR" sz="1400" dirty="0" smtClean="0">
                <a:solidFill>
                  <a:srgbClr val="292934"/>
                </a:solidFill>
                <a:latin typeface="Arial"/>
                <a:cs typeface="Arial"/>
              </a:rPr>
              <a:t> - Motivation </a:t>
            </a:r>
            <a:r>
              <a:rPr lang="fr-FR" sz="1400" dirty="0">
                <a:solidFill>
                  <a:srgbClr val="292934"/>
                </a:solidFill>
                <a:latin typeface="Arial"/>
                <a:cs typeface="Arial"/>
              </a:rPr>
              <a:t>des acteurs (intérêt et frein du passage à l’action</a:t>
            </a:r>
            <a:r>
              <a:rPr lang="fr-FR" sz="1400" dirty="0" smtClean="0">
                <a:solidFill>
                  <a:srgbClr val="292934"/>
                </a:solidFill>
                <a:latin typeface="Arial"/>
                <a:cs typeface="Arial"/>
              </a:rPr>
              <a:t>)</a:t>
            </a:r>
          </a:p>
          <a:p>
            <a:pPr marL="285750" indent="-285750">
              <a:buFont typeface="Arial"/>
              <a:buChar char="•"/>
            </a:pPr>
            <a:endParaRPr lang="fr-FR" sz="1400" dirty="0">
              <a:solidFill>
                <a:srgbClr val="292934"/>
              </a:solidFill>
              <a:latin typeface="Arial"/>
              <a:cs typeface="Arial"/>
            </a:endParaRPr>
          </a:p>
          <a:p>
            <a:pPr marL="285750" indent="-285750">
              <a:buFont typeface="Arial"/>
              <a:buChar char="•"/>
            </a:pPr>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COMMENT</a:t>
            </a:r>
            <a:r>
              <a:rPr lang="fr-FR" sz="1400" dirty="0" smtClean="0">
                <a:solidFill>
                  <a:srgbClr val="292934"/>
                </a:solidFill>
                <a:latin typeface="Arial"/>
                <a:cs typeface="Arial"/>
              </a:rPr>
              <a:t> - Place et rôle des acteurs (</a:t>
            </a:r>
            <a:r>
              <a:rPr lang="fr-FR" sz="1400" i="1" dirty="0" smtClean="0">
                <a:solidFill>
                  <a:srgbClr val="292934"/>
                </a:solidFill>
                <a:latin typeface="Arial"/>
                <a:cs typeface="Arial"/>
              </a:rPr>
              <a:t>sous forme de schéma</a:t>
            </a:r>
            <a:r>
              <a:rPr lang="fr-FR" sz="1400" dirty="0" smtClean="0">
                <a:solidFill>
                  <a:srgbClr val="292934"/>
                </a:solidFill>
                <a:latin typeface="Arial"/>
                <a:cs typeface="Arial"/>
              </a:rPr>
              <a:t>)</a:t>
            </a:r>
            <a:endParaRPr lang="fr-FR" sz="1400" dirty="0">
              <a:solidFill>
                <a:srgbClr val="292934"/>
              </a:solidFill>
              <a:latin typeface="Arial"/>
              <a:cs typeface="Arial"/>
            </a:endParaRPr>
          </a:p>
          <a:p>
            <a:pPr defTabSz="914400"/>
            <a:endParaRPr lang="fr-FR" sz="1400" dirty="0" smtClean="0">
              <a:solidFill>
                <a:srgbClr val="292934"/>
              </a:solidFill>
              <a:latin typeface="Arial"/>
              <a:cs typeface="Arial"/>
            </a:endParaRPr>
          </a:p>
          <a:p>
            <a:pPr defTabSz="914400"/>
            <a:endParaRPr lang="fr-FR" sz="1400" dirty="0">
              <a:solidFill>
                <a:srgbClr val="1F497D"/>
              </a:solidFill>
              <a:latin typeface="Arial"/>
              <a:cs typeface="Arial"/>
            </a:endParaRPr>
          </a:p>
        </p:txBody>
      </p:sp>
      <p:sp>
        <p:nvSpPr>
          <p:cNvPr id="5" name="ZoneTexte 4"/>
          <p:cNvSpPr txBox="1"/>
          <p:nvPr/>
        </p:nvSpPr>
        <p:spPr>
          <a:xfrm>
            <a:off x="190121" y="1540838"/>
            <a:ext cx="8848237" cy="830997"/>
          </a:xfrm>
          <a:prstGeom prst="rect">
            <a:avLst/>
          </a:prstGeom>
          <a:noFill/>
        </p:spPr>
        <p:txBody>
          <a:bodyPr wrap="square" rtlCol="0">
            <a:spAutoFit/>
          </a:bodyPr>
          <a:lstStyle/>
          <a:p>
            <a:r>
              <a:rPr lang="fr-FR" sz="1200" dirty="0" smtClean="0">
                <a:latin typeface="Arial" panose="020B0604020202020204" pitchFamily="34" charset="0"/>
                <a:cs typeface="Arial" panose="020B0604020202020204" pitchFamily="34" charset="0"/>
              </a:rPr>
              <a:t>Mise </a:t>
            </a:r>
            <a:r>
              <a:rPr lang="fr-FR" sz="1200" dirty="0">
                <a:latin typeface="Arial" panose="020B0604020202020204" pitchFamily="34" charset="0"/>
                <a:cs typeface="Arial" panose="020B0604020202020204" pitchFamily="34" charset="0"/>
              </a:rPr>
              <a:t>en place d’une SEM pour </a:t>
            </a:r>
            <a:r>
              <a:rPr lang="fr-FR" sz="1200" dirty="0" smtClean="0">
                <a:latin typeface="Arial" panose="020B0604020202020204" pitchFamily="34" charset="0"/>
                <a:cs typeface="Arial" panose="020B0604020202020204" pitchFamily="34" charset="0"/>
              </a:rPr>
              <a:t>porter un projet autour de la production, la </a:t>
            </a:r>
            <a:r>
              <a:rPr lang="fr-FR" sz="1200" dirty="0">
                <a:latin typeface="Arial" panose="020B0604020202020204" pitchFamily="34" charset="0"/>
                <a:cs typeface="Arial" panose="020B0604020202020204" pitchFamily="34" charset="0"/>
              </a:rPr>
              <a:t>consommation et la sobriété </a:t>
            </a:r>
            <a:r>
              <a:rPr lang="fr-FR" sz="1200" dirty="0" smtClean="0">
                <a:latin typeface="Arial" panose="020B0604020202020204" pitchFamily="34" charset="0"/>
                <a:cs typeface="Arial" panose="020B0604020202020204" pitchFamily="34" charset="0"/>
              </a:rPr>
              <a:t>énergétique : développement d’installations photovoltaïques et actions sur la réduction des consommations (un </a:t>
            </a:r>
            <a:r>
              <a:rPr lang="fr-FR" sz="1200" dirty="0">
                <a:latin typeface="Arial" panose="020B0604020202020204" pitchFamily="34" charset="0"/>
                <a:cs typeface="Arial" panose="020B0604020202020204" pitchFamily="34" charset="0"/>
              </a:rPr>
              <a:t>diagnostic thermique et des </a:t>
            </a:r>
            <a:r>
              <a:rPr lang="fr-FR" sz="1200" dirty="0" smtClean="0">
                <a:latin typeface="Arial" panose="020B0604020202020204" pitchFamily="34" charset="0"/>
                <a:cs typeface="Arial" panose="020B0604020202020204" pitchFamily="34" charset="0"/>
              </a:rPr>
              <a:t>travaux, un projet </a:t>
            </a:r>
            <a:r>
              <a:rPr lang="fr-FR" sz="1200" dirty="0">
                <a:latin typeface="Arial" panose="020B0604020202020204" pitchFamily="34" charset="0"/>
                <a:cs typeface="Arial" panose="020B0604020202020204" pitchFamily="34" charset="0"/>
              </a:rPr>
              <a:t>autour du turbinage de l’eau potable pour produire de </a:t>
            </a:r>
            <a:r>
              <a:rPr lang="fr-FR" sz="1200" dirty="0" smtClean="0">
                <a:latin typeface="Arial" panose="020B0604020202020204" pitchFamily="34" charset="0"/>
                <a:cs typeface="Arial" panose="020B0604020202020204" pitchFamily="34" charset="0"/>
              </a:rPr>
              <a:t>l’électricité, projet </a:t>
            </a:r>
            <a:r>
              <a:rPr lang="fr-FR" sz="1200" dirty="0">
                <a:latin typeface="Arial" panose="020B0604020202020204" pitchFamily="34" charset="0"/>
                <a:cs typeface="Arial" panose="020B0604020202020204" pitchFamily="34" charset="0"/>
              </a:rPr>
              <a:t>autour du </a:t>
            </a:r>
            <a:r>
              <a:rPr lang="fr-FR" sz="1200" dirty="0" err="1" smtClean="0">
                <a:latin typeface="Arial" panose="020B0604020202020204" pitchFamily="34" charset="0"/>
                <a:cs typeface="Arial" panose="020B0604020202020204" pitchFamily="34" charset="0"/>
              </a:rPr>
              <a:t>Varilum</a:t>
            </a:r>
            <a:r>
              <a:rPr lang="fr-FR" sz="1200" dirty="0" smtClean="0">
                <a:latin typeface="Arial" panose="020B0604020202020204" pitchFamily="34" charset="0"/>
                <a:cs typeface="Arial" panose="020B0604020202020204" pitchFamily="34" charset="0"/>
              </a:rPr>
              <a:t>…) </a:t>
            </a:r>
            <a:r>
              <a:rPr lang="fr-FR" sz="1200" dirty="0" smtClean="0">
                <a:effectLst/>
                <a:latin typeface="Arial" panose="020B0604020202020204" pitchFamily="34" charset="0"/>
                <a:cs typeface="Arial" panose="020B0604020202020204" pitchFamily="34" charset="0"/>
              </a:rPr>
              <a:t>Ce projet s’intéresse aussi bien à la production, qu’à la consommation et la sobriété énergétique.</a:t>
            </a:r>
          </a:p>
        </p:txBody>
      </p:sp>
      <p:sp>
        <p:nvSpPr>
          <p:cNvPr id="2" name="ZoneTexte 1"/>
          <p:cNvSpPr txBox="1"/>
          <p:nvPr/>
        </p:nvSpPr>
        <p:spPr>
          <a:xfrm>
            <a:off x="201906" y="4315574"/>
            <a:ext cx="8836452" cy="830997"/>
          </a:xfrm>
          <a:prstGeom prst="rect">
            <a:avLst/>
          </a:prstGeom>
          <a:noFill/>
        </p:spPr>
        <p:txBody>
          <a:bodyPr wrap="square" rtlCol="0">
            <a:spAutoFit/>
          </a:bodyPr>
          <a:lstStyle/>
          <a:p>
            <a:r>
              <a:rPr lang="fr-FR" sz="1200" dirty="0" smtClean="0">
                <a:latin typeface="Arial" panose="020B0604020202020204" pitchFamily="34" charset="0"/>
                <a:cs typeface="Arial" panose="020B0604020202020204" pitchFamily="34" charset="0"/>
              </a:rPr>
              <a:t>But commun = atteindre </a:t>
            </a:r>
            <a:r>
              <a:rPr lang="fr-FR" sz="1200" dirty="0">
                <a:latin typeface="Arial" panose="020B0604020202020204" pitchFamily="34" charset="0"/>
                <a:cs typeface="Arial" panose="020B0604020202020204" pitchFamily="34" charset="0"/>
              </a:rPr>
              <a:t>l’autonomie énergétique le plus rapidement </a:t>
            </a:r>
            <a:r>
              <a:rPr lang="fr-FR" sz="1200" dirty="0" smtClean="0">
                <a:latin typeface="Arial" panose="020B0604020202020204" pitchFamily="34" charset="0"/>
                <a:cs typeface="Arial" panose="020B0604020202020204" pitchFamily="34" charset="0"/>
              </a:rPr>
              <a:t>possible</a:t>
            </a:r>
          </a:p>
          <a:p>
            <a:r>
              <a:rPr lang="fr-FR" sz="1200" dirty="0" smtClean="0">
                <a:latin typeface="Arial" panose="020B0604020202020204" pitchFamily="34" charset="0"/>
                <a:cs typeface="Arial" panose="020B0604020202020204" pitchFamily="34" charset="0"/>
              </a:rPr>
              <a:t>Citoyens  et entreprises = concrétisation </a:t>
            </a:r>
            <a:r>
              <a:rPr lang="fr-FR" sz="1200" dirty="0">
                <a:latin typeface="Arial" panose="020B0604020202020204" pitchFamily="34" charset="0"/>
                <a:cs typeface="Arial" panose="020B0604020202020204" pitchFamily="34" charset="0"/>
              </a:rPr>
              <a:t>rapide des projets, ce qui les a rendus rentables et </a:t>
            </a:r>
            <a:r>
              <a:rPr lang="fr-FR" sz="1200" dirty="0" smtClean="0">
                <a:latin typeface="Arial" panose="020B0604020202020204" pitchFamily="34" charset="0"/>
                <a:cs typeface="Arial" panose="020B0604020202020204" pitchFamily="34" charset="0"/>
              </a:rPr>
              <a:t>crédibles. </a:t>
            </a:r>
            <a:r>
              <a:rPr lang="fr-FR" sz="1200" dirty="0">
                <a:latin typeface="Arial" panose="020B0604020202020204" pitchFamily="34" charset="0"/>
                <a:cs typeface="Arial" panose="020B0604020202020204" pitchFamily="34" charset="0"/>
              </a:rPr>
              <a:t>L’échelon local </a:t>
            </a:r>
            <a:r>
              <a:rPr lang="fr-FR" sz="1200" dirty="0" smtClean="0">
                <a:latin typeface="Arial" panose="020B0604020202020204" pitchFamily="34" charset="0"/>
                <a:cs typeface="Arial" panose="020B0604020202020204" pitchFamily="34" charset="0"/>
              </a:rPr>
              <a:t>permet </a:t>
            </a:r>
            <a:r>
              <a:rPr lang="fr-FR" sz="1200" dirty="0">
                <a:latin typeface="Arial" panose="020B0604020202020204" pitchFamily="34" charset="0"/>
                <a:cs typeface="Arial" panose="020B0604020202020204" pitchFamily="34" charset="0"/>
              </a:rPr>
              <a:t>de constater directement son action.</a:t>
            </a:r>
            <a:endParaRPr lang="fr-FR" sz="1200" dirty="0" smtClean="0">
              <a:latin typeface="Arial" panose="020B0604020202020204" pitchFamily="34" charset="0"/>
              <a:cs typeface="Arial" panose="020B0604020202020204" pitchFamily="34" charset="0"/>
            </a:endParaRPr>
          </a:p>
          <a:p>
            <a:r>
              <a:rPr lang="fr-FR" sz="1200" dirty="0" smtClean="0">
                <a:latin typeface="Arial" panose="020B0604020202020204" pitchFamily="34" charset="0"/>
                <a:cs typeface="Arial" panose="020B0604020202020204" pitchFamily="34" charset="0"/>
              </a:rPr>
              <a:t>Collectivités et citoyens = Le financement </a:t>
            </a:r>
            <a:r>
              <a:rPr lang="fr-FR" sz="1200" dirty="0">
                <a:latin typeface="Arial" panose="020B0604020202020204" pitchFamily="34" charset="0"/>
                <a:cs typeface="Arial" panose="020B0604020202020204" pitchFamily="34" charset="0"/>
              </a:rPr>
              <a:t>citoyen apparaît comme un engagement </a:t>
            </a:r>
            <a:r>
              <a:rPr lang="fr-FR" sz="1200" dirty="0" smtClean="0">
                <a:latin typeface="Arial" panose="020B0604020202020204" pitchFamily="34" charset="0"/>
                <a:cs typeface="Arial" panose="020B0604020202020204" pitchFamily="34" charset="0"/>
              </a:rPr>
              <a:t>moral.</a:t>
            </a:r>
          </a:p>
        </p:txBody>
      </p:sp>
      <p:sp>
        <p:nvSpPr>
          <p:cNvPr id="7" name="ZoneTexte 6"/>
          <p:cNvSpPr txBox="1"/>
          <p:nvPr/>
        </p:nvSpPr>
        <p:spPr>
          <a:xfrm>
            <a:off x="225399" y="2835873"/>
            <a:ext cx="8848237" cy="1015663"/>
          </a:xfrm>
          <a:prstGeom prst="rect">
            <a:avLst/>
          </a:prstGeom>
          <a:noFill/>
        </p:spPr>
        <p:txBody>
          <a:bodyPr wrap="square" rtlCol="0">
            <a:spAutoFit/>
          </a:bodyPr>
          <a:lstStyle/>
          <a:p>
            <a:r>
              <a:rPr lang="fr-FR" sz="1200" dirty="0">
                <a:latin typeface="Arial" panose="020B0604020202020204" pitchFamily="34" charset="0"/>
                <a:cs typeface="Arial" panose="020B0604020202020204" pitchFamily="34" charset="0"/>
              </a:rPr>
              <a:t>Commune du </a:t>
            </a:r>
            <a:r>
              <a:rPr lang="fr-FR" sz="1200" dirty="0" smtClean="0">
                <a:latin typeface="Arial" panose="020B0604020202020204" pitchFamily="34" charset="0"/>
                <a:cs typeface="Arial" panose="020B0604020202020204" pitchFamily="34" charset="0"/>
              </a:rPr>
              <a:t>Puy-Saint-André, Communauté </a:t>
            </a:r>
            <a:r>
              <a:rPr lang="fr-FR" sz="1200" dirty="0">
                <a:latin typeface="Arial" panose="020B0604020202020204" pitchFamily="34" charset="0"/>
                <a:cs typeface="Arial" panose="020B0604020202020204" pitchFamily="34" charset="0"/>
              </a:rPr>
              <a:t>de communes du </a:t>
            </a:r>
            <a:r>
              <a:rPr lang="fr-FR" sz="1200" dirty="0" smtClean="0">
                <a:latin typeface="Arial" panose="020B0604020202020204" pitchFamily="34" charset="0"/>
                <a:cs typeface="Arial" panose="020B0604020202020204" pitchFamily="34" charset="0"/>
              </a:rPr>
              <a:t>Briançonnais, </a:t>
            </a:r>
            <a:r>
              <a:rPr lang="fr-FR" sz="1200" dirty="0">
                <a:latin typeface="Arial" panose="020B0604020202020204" pitchFamily="34" charset="0"/>
                <a:cs typeface="Arial" panose="020B0604020202020204" pitchFamily="34" charset="0"/>
              </a:rPr>
              <a:t>communes de l’Argentière-la-Bessée et de Saint-Martin-de-</a:t>
            </a:r>
            <a:r>
              <a:rPr lang="fr-FR" sz="1200" dirty="0" err="1">
                <a:latin typeface="Arial" panose="020B0604020202020204" pitchFamily="34" charset="0"/>
                <a:cs typeface="Arial" panose="020B0604020202020204" pitchFamily="34" charset="0"/>
              </a:rPr>
              <a:t>Queyrières</a:t>
            </a:r>
            <a:endParaRPr lang="fr-FR" sz="1200" dirty="0">
              <a:latin typeface="Arial" panose="020B0604020202020204" pitchFamily="34" charset="0"/>
              <a:cs typeface="Arial" panose="020B0604020202020204" pitchFamily="34" charset="0"/>
            </a:endParaRPr>
          </a:p>
          <a:p>
            <a:r>
              <a:rPr lang="fr-FR" sz="1200" dirty="0">
                <a:latin typeface="Arial" panose="020B0604020202020204" pitchFamily="34" charset="0"/>
                <a:cs typeface="Arial" panose="020B0604020202020204" pitchFamily="34" charset="0"/>
              </a:rPr>
              <a:t>Les habitants</a:t>
            </a:r>
          </a:p>
          <a:p>
            <a:r>
              <a:rPr lang="fr-FR" sz="1200" dirty="0">
                <a:latin typeface="Arial" panose="020B0604020202020204" pitchFamily="34" charset="0"/>
                <a:cs typeface="Arial" panose="020B0604020202020204" pitchFamily="34" charset="0"/>
              </a:rPr>
              <a:t>Les entreprises locales</a:t>
            </a:r>
          </a:p>
          <a:p>
            <a:r>
              <a:rPr lang="fr-FR" sz="1200" dirty="0">
                <a:latin typeface="Arial" panose="020B0604020202020204" pitchFamily="34" charset="0"/>
                <a:cs typeface="Arial" panose="020B0604020202020204" pitchFamily="34" charset="0"/>
              </a:rPr>
              <a:t>Le réseau Énergie </a:t>
            </a:r>
            <a:r>
              <a:rPr lang="fr-FR" sz="1200" dirty="0" smtClean="0">
                <a:latin typeface="Arial" panose="020B0604020202020204" pitchFamily="34" charset="0"/>
                <a:cs typeface="Arial" panose="020B0604020202020204" pitchFamily="34" charset="0"/>
              </a:rPr>
              <a:t>Partagée</a:t>
            </a:r>
            <a:endParaRPr lang="fr-F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4962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emocratie.areneidf.org/sites/default/files/img-projet/schema_puy_st_and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69" y="260648"/>
            <a:ext cx="9132531" cy="424847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0" y="4797152"/>
            <a:ext cx="8496944" cy="923330"/>
          </a:xfrm>
          <a:prstGeom prst="rect">
            <a:avLst/>
          </a:prstGeom>
        </p:spPr>
        <p:txBody>
          <a:bodyPr wrap="square">
            <a:spAutoFit/>
          </a:bodyPr>
          <a:lstStyle/>
          <a:p>
            <a:pPr algn="ctr"/>
            <a:r>
              <a:rPr lang="fr-FR" dirty="0"/>
              <a:t>Le comité de pilotage de la SEM SEVE compte deux membres de la Communauté de communes, deux membres de la mairie du Puy-Saint-André, un membre de la régie d’énergie du Briançonnais et un membre citoyen élu par les 60 familles.</a:t>
            </a:r>
          </a:p>
        </p:txBody>
      </p:sp>
    </p:spTree>
    <p:extLst>
      <p:ext uri="{BB962C8B-B14F-4D97-AF65-F5344CB8AC3E}">
        <p14:creationId xmlns:p14="http://schemas.microsoft.com/office/powerpoint/2010/main" val="15076122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5496" y="24293"/>
            <a:ext cx="9073008" cy="276999"/>
          </a:xfrm>
          <a:prstGeom prst="rect">
            <a:avLst/>
          </a:prstGeom>
          <a:solidFill>
            <a:srgbClr val="866C49"/>
          </a:solidFill>
        </p:spPr>
        <p:txBody>
          <a:bodyPr wrap="square" rtlCol="0">
            <a:spAutoFit/>
          </a:bodyPr>
          <a:lstStyle>
            <a:defPPr>
              <a:defRPr lang="fr-FR"/>
            </a:defPPr>
            <a:lvl1pPr>
              <a:defRPr sz="1200" b="1">
                <a:solidFill>
                  <a:schemeClr val="bg1"/>
                </a:solidFill>
                <a:latin typeface="Arial"/>
                <a:cs typeface="Arial"/>
              </a:defRPr>
            </a:lvl1pPr>
          </a:lstStyle>
          <a:p>
            <a:pPr algn="ctr"/>
            <a:r>
              <a:rPr lang="fr-FR" dirty="0" smtClean="0"/>
              <a:t>EXEMPLE DE FICHE INITIATIVE DE CONTRIBUTION</a:t>
            </a:r>
            <a:endParaRPr lang="fr-FR" dirty="0"/>
          </a:p>
        </p:txBody>
      </p:sp>
      <p:sp>
        <p:nvSpPr>
          <p:cNvPr id="6" name="Bulle rectangulaire 5"/>
          <p:cNvSpPr/>
          <p:nvPr/>
        </p:nvSpPr>
        <p:spPr>
          <a:xfrm>
            <a:off x="35496" y="476672"/>
            <a:ext cx="9073008" cy="5544616"/>
          </a:xfrm>
          <a:prstGeom prst="wedgeRectCallout">
            <a:avLst/>
          </a:prstGeom>
          <a:ln>
            <a:solidFill>
              <a:srgbClr val="866C49"/>
            </a:solidFill>
          </a:ln>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solidFill>
                  <a:srgbClr val="292934"/>
                </a:solidFill>
                <a:latin typeface="Arial"/>
                <a:cs typeface="Arial"/>
              </a:rPr>
              <a:t>NOM DE L’INITIATIVE : </a:t>
            </a:r>
            <a:r>
              <a:rPr lang="fr-FR" sz="1600" b="1" dirty="0"/>
              <a:t>Installation de maraîchage biologique </a:t>
            </a:r>
            <a:r>
              <a:rPr lang="fr-FR" sz="1600" b="1" dirty="0" smtClean="0"/>
              <a:t>périurbain à Alençon </a:t>
            </a:r>
            <a:r>
              <a:rPr lang="fr-FR" sz="1600" b="1" dirty="0"/>
              <a:t>avec Terre de </a:t>
            </a:r>
            <a:r>
              <a:rPr lang="fr-FR" sz="1600" b="1" dirty="0" smtClean="0"/>
              <a:t>Liens</a:t>
            </a:r>
            <a:endParaRPr lang="fr-FR" sz="1400" dirty="0" smtClean="0">
              <a:solidFill>
                <a:srgbClr val="292934"/>
              </a:solidFill>
              <a:latin typeface="Arial"/>
              <a:cs typeface="Arial"/>
            </a:endParaRPr>
          </a:p>
          <a:p>
            <a:pPr algn="ct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QUOI </a:t>
            </a:r>
            <a:r>
              <a:rPr lang="fr-FR" sz="1400" dirty="0" smtClean="0">
                <a:solidFill>
                  <a:srgbClr val="292934"/>
                </a:solidFill>
                <a:latin typeface="Arial"/>
                <a:cs typeface="Arial"/>
              </a:rPr>
              <a:t>- Description</a:t>
            </a:r>
          </a:p>
          <a:p>
            <a:pPr marL="285750" indent="-285750">
              <a:buFont typeface="Arial"/>
              <a:buChar char="•"/>
            </a:pPr>
            <a:endParaRPr lang="fr-FR" sz="1400" dirty="0" smtClean="0">
              <a:solidFill>
                <a:srgbClr val="292934"/>
              </a:solidFill>
              <a:latin typeface="Arial"/>
              <a:cs typeface="Arial"/>
            </a:endParaRPr>
          </a:p>
          <a:p>
            <a:endParaRPr lang="fr-FR" sz="1400" b="1" dirty="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QUI </a:t>
            </a:r>
            <a:r>
              <a:rPr lang="fr-FR" sz="1400" dirty="0" smtClean="0">
                <a:solidFill>
                  <a:srgbClr val="292934"/>
                </a:solidFill>
                <a:latin typeface="Arial"/>
                <a:cs typeface="Arial"/>
              </a:rPr>
              <a:t>- Acteurs </a:t>
            </a:r>
            <a:r>
              <a:rPr lang="fr-FR" sz="1400" dirty="0">
                <a:solidFill>
                  <a:srgbClr val="292934"/>
                </a:solidFill>
                <a:latin typeface="Arial"/>
                <a:cs typeface="Arial"/>
              </a:rPr>
              <a:t>impliqués </a:t>
            </a:r>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pPr marL="285750" indent="-285750">
              <a:buFont typeface="Arial"/>
              <a:buChar char="•"/>
            </a:pPr>
            <a:endParaRPr lang="fr-FR" sz="1400" dirty="0" smtClean="0">
              <a:solidFill>
                <a:srgbClr val="292934"/>
              </a:solidFill>
              <a:latin typeface="Arial"/>
              <a:cs typeface="Arial"/>
            </a:endParaRPr>
          </a:p>
          <a:p>
            <a:pPr marL="285750" indent="-285750">
              <a:buFont typeface="Arial"/>
              <a:buChar char="•"/>
            </a:pPr>
            <a:endParaRPr lang="fr-FR" sz="1400" dirty="0" smtClean="0">
              <a:solidFill>
                <a:srgbClr val="292934"/>
              </a:solidFill>
              <a:latin typeface="Arial"/>
              <a:cs typeface="Arial"/>
            </a:endParaRPr>
          </a:p>
          <a:p>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POURQUOI</a:t>
            </a:r>
            <a:r>
              <a:rPr lang="fr-FR" sz="1400" dirty="0" smtClean="0">
                <a:solidFill>
                  <a:srgbClr val="292934"/>
                </a:solidFill>
                <a:latin typeface="Arial"/>
                <a:cs typeface="Arial"/>
              </a:rPr>
              <a:t> - Motivation </a:t>
            </a:r>
            <a:r>
              <a:rPr lang="fr-FR" sz="1400" dirty="0">
                <a:solidFill>
                  <a:srgbClr val="292934"/>
                </a:solidFill>
                <a:latin typeface="Arial"/>
                <a:cs typeface="Arial"/>
              </a:rPr>
              <a:t>des acteurs (intérêt et frein du passage à l’action</a:t>
            </a:r>
            <a:r>
              <a:rPr lang="fr-FR" sz="1400" dirty="0" smtClean="0">
                <a:solidFill>
                  <a:srgbClr val="292934"/>
                </a:solidFill>
                <a:latin typeface="Arial"/>
                <a:cs typeface="Arial"/>
              </a:rPr>
              <a:t>)</a:t>
            </a:r>
          </a:p>
          <a:p>
            <a:pPr marL="285750" indent="-285750">
              <a:buFont typeface="Arial"/>
              <a:buChar char="•"/>
            </a:pPr>
            <a:endParaRPr lang="fr-FR" sz="1400" dirty="0">
              <a:solidFill>
                <a:srgbClr val="292934"/>
              </a:solidFill>
              <a:latin typeface="Arial"/>
              <a:cs typeface="Arial"/>
            </a:endParaRPr>
          </a:p>
          <a:p>
            <a:pPr marL="285750" indent="-285750">
              <a:buFont typeface="Arial"/>
              <a:buChar char="•"/>
            </a:pPr>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COMMENT</a:t>
            </a:r>
            <a:r>
              <a:rPr lang="fr-FR" sz="1400" dirty="0" smtClean="0">
                <a:solidFill>
                  <a:srgbClr val="292934"/>
                </a:solidFill>
                <a:latin typeface="Arial"/>
                <a:cs typeface="Arial"/>
              </a:rPr>
              <a:t> - Place et rôle des acteurs (</a:t>
            </a:r>
            <a:r>
              <a:rPr lang="fr-FR" sz="1400" i="1" dirty="0" smtClean="0">
                <a:solidFill>
                  <a:srgbClr val="292934"/>
                </a:solidFill>
                <a:latin typeface="Arial"/>
                <a:cs typeface="Arial"/>
              </a:rPr>
              <a:t>sous forme de schéma</a:t>
            </a:r>
            <a:r>
              <a:rPr lang="fr-FR" sz="1400" dirty="0" smtClean="0">
                <a:solidFill>
                  <a:srgbClr val="292934"/>
                </a:solidFill>
                <a:latin typeface="Arial"/>
                <a:cs typeface="Arial"/>
              </a:rPr>
              <a:t>)</a:t>
            </a:r>
          </a:p>
        </p:txBody>
      </p:sp>
      <p:sp>
        <p:nvSpPr>
          <p:cNvPr id="9" name="ZoneTexte 8"/>
          <p:cNvSpPr txBox="1"/>
          <p:nvPr/>
        </p:nvSpPr>
        <p:spPr>
          <a:xfrm>
            <a:off x="271802" y="1582103"/>
            <a:ext cx="8620676" cy="830997"/>
          </a:xfrm>
          <a:prstGeom prst="rect">
            <a:avLst/>
          </a:prstGeom>
          <a:noFill/>
        </p:spPr>
        <p:txBody>
          <a:bodyPr wrap="square" rtlCol="0">
            <a:spAutoFit/>
          </a:bodyPr>
          <a:lstStyle/>
          <a:p>
            <a:r>
              <a:rPr lang="fr-FR" sz="1200" dirty="0">
                <a:latin typeface="Arial" panose="020B0604020202020204" pitchFamily="34" charset="0"/>
                <a:cs typeface="Arial" panose="020B0604020202020204" pitchFamily="34" charset="0"/>
              </a:rPr>
              <a:t>Ce projet consiste à repérer et acheter des terres, grâce à un financement participatif, notamment citoyen (dons et actions via la fondation et la foncière Terre de Liens) et à y installer des maraîchers biologiques. La Communauté Urbaine d’Alençon (CUA) et Terre de liens, avec d’autres partenaires, animent un observatoire foncier permettant le repérage des terres et l’accompagnement des porteurs de projet. </a:t>
            </a:r>
          </a:p>
        </p:txBody>
      </p:sp>
      <p:sp>
        <p:nvSpPr>
          <p:cNvPr id="10" name="ZoneTexte 9"/>
          <p:cNvSpPr txBox="1"/>
          <p:nvPr/>
        </p:nvSpPr>
        <p:spPr>
          <a:xfrm>
            <a:off x="261661" y="2916288"/>
            <a:ext cx="8640959" cy="1015663"/>
          </a:xfrm>
          <a:prstGeom prst="rect">
            <a:avLst/>
          </a:prstGeom>
          <a:noFill/>
        </p:spPr>
        <p:txBody>
          <a:bodyPr wrap="square" rtlCol="0">
            <a:spAutoFit/>
          </a:bodyPr>
          <a:lstStyle/>
          <a:p>
            <a:r>
              <a:rPr lang="fr-FR" sz="1200" dirty="0" smtClean="0">
                <a:latin typeface="Arial" panose="020B0604020202020204" pitchFamily="34" charset="0"/>
                <a:cs typeface="Arial" panose="020B0604020202020204" pitchFamily="34" charset="0"/>
              </a:rPr>
              <a:t>Terres de Liens : association </a:t>
            </a:r>
            <a:r>
              <a:rPr lang="fr-FR" sz="1200" dirty="0">
                <a:latin typeface="Arial" panose="020B0604020202020204" pitchFamily="34" charset="0"/>
                <a:cs typeface="Arial" panose="020B0604020202020204" pitchFamily="34" charset="0"/>
              </a:rPr>
              <a:t>qui accompagne des porteurs de projet et des citoyens dans la recherche de foncier et collecte, via sa  foncière et sa fondation, de l’épargne citoyenne et du don afin de les réinvestir dans des projets locaux sur l’alimentation/les circuits de proximité </a:t>
            </a:r>
            <a:endParaRPr lang="fr-FR" sz="1200" dirty="0" smtClean="0">
              <a:latin typeface="Arial" panose="020B0604020202020204" pitchFamily="34" charset="0"/>
              <a:cs typeface="Arial" panose="020B0604020202020204" pitchFamily="34" charset="0"/>
            </a:endParaRPr>
          </a:p>
          <a:p>
            <a:r>
              <a:rPr lang="fr-FR" sz="1200" dirty="0" smtClean="0">
                <a:latin typeface="Arial" panose="020B0604020202020204" pitchFamily="34" charset="0"/>
                <a:cs typeface="Arial" panose="020B0604020202020204" pitchFamily="34" charset="0"/>
              </a:rPr>
              <a:t>La </a:t>
            </a:r>
            <a:r>
              <a:rPr lang="fr-FR" sz="1200" dirty="0">
                <a:latin typeface="Arial" panose="020B0604020202020204" pitchFamily="34" charset="0"/>
                <a:cs typeface="Arial" panose="020B0604020202020204" pitchFamily="34" charset="0"/>
              </a:rPr>
              <a:t>communauté Urbaine d’Alençon </a:t>
            </a:r>
          </a:p>
          <a:p>
            <a:r>
              <a:rPr lang="fr-FR" sz="1200" dirty="0" smtClean="0">
                <a:latin typeface="Arial" panose="020B0604020202020204" pitchFamily="34" charset="0"/>
                <a:cs typeface="Arial" panose="020B0604020202020204" pitchFamily="34" charset="0"/>
              </a:rPr>
              <a:t>Les citoyens</a:t>
            </a:r>
            <a:endParaRPr lang="fr-FR" sz="1200" dirty="0">
              <a:latin typeface="Arial" panose="020B0604020202020204" pitchFamily="34" charset="0"/>
              <a:cs typeface="Arial" panose="020B0604020202020204" pitchFamily="34" charset="0"/>
            </a:endParaRPr>
          </a:p>
        </p:txBody>
      </p:sp>
      <p:sp>
        <p:nvSpPr>
          <p:cNvPr id="12" name="ZoneTexte 11"/>
          <p:cNvSpPr txBox="1"/>
          <p:nvPr/>
        </p:nvSpPr>
        <p:spPr>
          <a:xfrm>
            <a:off x="251519" y="4344884"/>
            <a:ext cx="8640961" cy="1015663"/>
          </a:xfrm>
          <a:prstGeom prst="rect">
            <a:avLst/>
          </a:prstGeom>
          <a:noFill/>
        </p:spPr>
        <p:txBody>
          <a:bodyPr wrap="square" rtlCol="0">
            <a:spAutoFit/>
          </a:bodyPr>
          <a:lstStyle/>
          <a:p>
            <a:r>
              <a:rPr lang="fr-FR" sz="1200" dirty="0" smtClean="0">
                <a:latin typeface="Arial" panose="020B0604020202020204" pitchFamily="34" charset="0"/>
                <a:cs typeface="Arial" panose="020B0604020202020204" pitchFamily="34" charset="0"/>
              </a:rPr>
              <a:t>Intérêt commun = Un </a:t>
            </a:r>
            <a:r>
              <a:rPr lang="fr-FR" sz="1200" dirty="0">
                <a:latin typeface="Arial" panose="020B0604020202020204" pitchFamily="34" charset="0"/>
                <a:cs typeface="Arial" panose="020B0604020202020204" pitchFamily="34" charset="0"/>
              </a:rPr>
              <a:t>territoire plus </a:t>
            </a:r>
            <a:r>
              <a:rPr lang="fr-FR" sz="1200" dirty="0" smtClean="0">
                <a:latin typeface="Arial" panose="020B0604020202020204" pitchFamily="34" charset="0"/>
                <a:cs typeface="Arial" panose="020B0604020202020204" pitchFamily="34" charset="0"/>
              </a:rPr>
              <a:t>résilient… via la création d’une activité </a:t>
            </a:r>
            <a:r>
              <a:rPr lang="fr-FR" sz="1200" dirty="0">
                <a:latin typeface="Arial" panose="020B0604020202020204" pitchFamily="34" charset="0"/>
                <a:cs typeface="Arial" panose="020B0604020202020204" pitchFamily="34" charset="0"/>
              </a:rPr>
              <a:t>non </a:t>
            </a:r>
            <a:r>
              <a:rPr lang="fr-FR" sz="1200" dirty="0" err="1">
                <a:latin typeface="Arial" panose="020B0604020202020204" pitchFamily="34" charset="0"/>
                <a:cs typeface="Arial" panose="020B0604020202020204" pitchFamily="34" charset="0"/>
              </a:rPr>
              <a:t>délocalisable</a:t>
            </a:r>
            <a:r>
              <a:rPr lang="fr-FR" sz="1200" dirty="0">
                <a:latin typeface="Arial" panose="020B0604020202020204" pitchFamily="34" charset="0"/>
                <a:cs typeface="Arial" panose="020B0604020202020204" pitchFamily="34" charset="0"/>
              </a:rPr>
              <a:t>, </a:t>
            </a:r>
            <a:r>
              <a:rPr lang="fr-FR" sz="1200" dirty="0" smtClean="0">
                <a:latin typeface="Arial" panose="020B0604020202020204" pitchFamily="34" charset="0"/>
                <a:cs typeface="Arial" panose="020B0604020202020204" pitchFamily="34" charset="0"/>
              </a:rPr>
              <a:t>la sensibilisation </a:t>
            </a:r>
            <a:r>
              <a:rPr lang="fr-FR" sz="1200" dirty="0">
                <a:latin typeface="Arial" panose="020B0604020202020204" pitchFamily="34" charset="0"/>
                <a:cs typeface="Arial" panose="020B0604020202020204" pitchFamily="34" charset="0"/>
              </a:rPr>
              <a:t>pour faire changer les habitudes de </a:t>
            </a:r>
            <a:r>
              <a:rPr lang="fr-FR" sz="1200" dirty="0" smtClean="0">
                <a:latin typeface="Arial" panose="020B0604020202020204" pitchFamily="34" charset="0"/>
                <a:cs typeface="Arial" panose="020B0604020202020204" pitchFamily="34" charset="0"/>
              </a:rPr>
              <a:t>consommation, création de </a:t>
            </a:r>
            <a:r>
              <a:rPr lang="fr-FR" sz="1200" dirty="0">
                <a:latin typeface="Arial" panose="020B0604020202020204" pitchFamily="34" charset="0"/>
                <a:cs typeface="Arial" panose="020B0604020202020204" pitchFamily="34" charset="0"/>
              </a:rPr>
              <a:t>la solidarité sur le </a:t>
            </a:r>
            <a:r>
              <a:rPr lang="fr-FR" sz="1200" dirty="0" smtClean="0">
                <a:latin typeface="Arial" panose="020B0604020202020204" pitchFamily="34" charset="0"/>
                <a:cs typeface="Arial" panose="020B0604020202020204" pitchFamily="34" charset="0"/>
              </a:rPr>
              <a:t>territoire</a:t>
            </a:r>
          </a:p>
          <a:p>
            <a:r>
              <a:rPr lang="fr-FR" sz="1200" dirty="0" smtClean="0">
                <a:latin typeface="Arial" panose="020B0604020202020204" pitchFamily="34" charset="0"/>
                <a:cs typeface="Arial" panose="020B0604020202020204" pitchFamily="34" charset="0"/>
              </a:rPr>
              <a:t>Citoyens = être acteur de son territoire, le </a:t>
            </a:r>
            <a:r>
              <a:rPr lang="fr-FR" sz="1200" dirty="0">
                <a:latin typeface="Arial" panose="020B0604020202020204" pitchFamily="34" charset="0"/>
                <a:cs typeface="Arial" panose="020B0604020202020204" pitchFamily="34" charset="0"/>
              </a:rPr>
              <a:t>financement </a:t>
            </a:r>
            <a:r>
              <a:rPr lang="fr-FR" sz="1200" dirty="0" smtClean="0">
                <a:latin typeface="Arial" panose="020B0604020202020204" pitchFamily="34" charset="0"/>
                <a:cs typeface="Arial" panose="020B0604020202020204" pitchFamily="34" charset="0"/>
              </a:rPr>
              <a:t>rend l’engagement </a:t>
            </a:r>
            <a:r>
              <a:rPr lang="fr-FR" sz="1200" dirty="0">
                <a:latin typeface="Arial" panose="020B0604020202020204" pitchFamily="34" charset="0"/>
                <a:cs typeface="Arial" panose="020B0604020202020204" pitchFamily="34" charset="0"/>
              </a:rPr>
              <a:t>concret </a:t>
            </a:r>
            <a:r>
              <a:rPr lang="fr-FR" sz="1200" dirty="0" smtClean="0">
                <a:latin typeface="Arial" panose="020B0604020202020204" pitchFamily="34" charset="0"/>
                <a:cs typeface="Arial" panose="020B0604020202020204" pitchFamily="34" charset="0"/>
              </a:rPr>
              <a:t>(</a:t>
            </a:r>
            <a:r>
              <a:rPr lang="fr-FR" sz="1200" dirty="0">
                <a:latin typeface="Arial" panose="020B0604020202020204" pitchFamily="34" charset="0"/>
                <a:cs typeface="Arial" panose="020B0604020202020204" pitchFamily="34" charset="0"/>
              </a:rPr>
              <a:t>l</a:t>
            </a:r>
            <a:r>
              <a:rPr lang="fr-FR" sz="1200" dirty="0" smtClean="0">
                <a:latin typeface="Arial" panose="020B0604020202020204" pitchFamily="34" charset="0"/>
                <a:cs typeface="Arial" panose="020B0604020202020204" pitchFamily="34" charset="0"/>
              </a:rPr>
              <a:t>e bénévolat est une voie d’action possible mais moins utilisée ici)</a:t>
            </a:r>
          </a:p>
          <a:p>
            <a:r>
              <a:rPr lang="fr-FR" sz="1200" dirty="0" smtClean="0">
                <a:latin typeface="Arial" panose="020B0604020202020204" pitchFamily="34" charset="0"/>
                <a:cs typeface="Arial" panose="020B0604020202020204" pitchFamily="34" charset="0"/>
              </a:rPr>
              <a:t>Collectivité = relocalisation de l’activité, résilience du territoire, sensibilisation</a:t>
            </a:r>
            <a:endParaRPr lang="fr-F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889326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Organisation de la contribution - Alenç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96752"/>
            <a:ext cx="9144000" cy="40664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5818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5496" y="24293"/>
            <a:ext cx="9073008" cy="276999"/>
          </a:xfrm>
          <a:prstGeom prst="rect">
            <a:avLst/>
          </a:prstGeom>
          <a:solidFill>
            <a:srgbClr val="866C49"/>
          </a:solidFill>
        </p:spPr>
        <p:txBody>
          <a:bodyPr wrap="square" rtlCol="0">
            <a:spAutoFit/>
          </a:bodyPr>
          <a:lstStyle>
            <a:defPPr>
              <a:defRPr lang="fr-FR"/>
            </a:defPPr>
            <a:lvl1pPr>
              <a:defRPr sz="1200" b="1">
                <a:solidFill>
                  <a:schemeClr val="bg1"/>
                </a:solidFill>
                <a:latin typeface="Arial"/>
                <a:cs typeface="Arial"/>
              </a:defRPr>
            </a:lvl1pPr>
          </a:lstStyle>
          <a:p>
            <a:pPr algn="ctr"/>
            <a:r>
              <a:rPr lang="fr-FR" dirty="0" smtClean="0"/>
              <a:t>EXEMPLE DE FICHE INITIATIVE DE CONTRIBUTION</a:t>
            </a:r>
            <a:endParaRPr lang="fr-FR" dirty="0"/>
          </a:p>
        </p:txBody>
      </p:sp>
      <p:sp>
        <p:nvSpPr>
          <p:cNvPr id="6" name="Bulle rectangulaire 5"/>
          <p:cNvSpPr/>
          <p:nvPr/>
        </p:nvSpPr>
        <p:spPr>
          <a:xfrm>
            <a:off x="0" y="514947"/>
            <a:ext cx="9073008" cy="5544616"/>
          </a:xfrm>
          <a:prstGeom prst="wedgeRectCallout">
            <a:avLst/>
          </a:prstGeom>
          <a:ln>
            <a:solidFill>
              <a:srgbClr val="866C49"/>
            </a:solidFill>
          </a:ln>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solidFill>
                  <a:srgbClr val="292934"/>
                </a:solidFill>
                <a:latin typeface="Arial"/>
                <a:cs typeface="Arial"/>
              </a:rPr>
              <a:t>NOM DE L’INITIATIVE : </a:t>
            </a:r>
            <a:r>
              <a:rPr lang="fr-FR" sz="1600" b="1" dirty="0" smtClean="0"/>
              <a:t>Agenda </a:t>
            </a:r>
            <a:r>
              <a:rPr lang="fr-FR" sz="1600" b="1" dirty="0"/>
              <a:t>21 participatif d'</a:t>
            </a:r>
            <a:r>
              <a:rPr lang="fr-FR" sz="1600" b="1" dirty="0" err="1"/>
              <a:t>Ayen</a:t>
            </a:r>
            <a:endParaRPr lang="fr-FR" sz="1400" b="1" dirty="0"/>
          </a:p>
          <a:p>
            <a:pPr algn="ct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QUOI </a:t>
            </a:r>
            <a:r>
              <a:rPr lang="fr-FR" sz="1400" dirty="0" smtClean="0">
                <a:solidFill>
                  <a:srgbClr val="292934"/>
                </a:solidFill>
                <a:latin typeface="Arial"/>
                <a:cs typeface="Arial"/>
              </a:rPr>
              <a:t>- Description</a:t>
            </a:r>
          </a:p>
          <a:p>
            <a:pPr marL="285750" indent="-285750">
              <a:buFont typeface="Arial"/>
              <a:buChar char="•"/>
            </a:pPr>
            <a:endParaRPr lang="fr-FR" sz="1400" dirty="0" smtClean="0">
              <a:solidFill>
                <a:srgbClr val="292934"/>
              </a:solidFill>
              <a:latin typeface="Arial"/>
              <a:cs typeface="Arial"/>
            </a:endParaRPr>
          </a:p>
          <a:p>
            <a:endParaRPr lang="fr-FR" sz="1400" dirty="0">
              <a:solidFill>
                <a:srgbClr val="292934"/>
              </a:solidFill>
              <a:latin typeface="Arial"/>
              <a:cs typeface="Arial"/>
            </a:endParaRPr>
          </a:p>
          <a:p>
            <a:pPr marL="285750" indent="-285750">
              <a:buFont typeface="Arial"/>
              <a:buChar char="•"/>
            </a:pPr>
            <a:endParaRPr lang="fr-FR" sz="1400" b="1" dirty="0" smtClean="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QUI </a:t>
            </a:r>
            <a:r>
              <a:rPr lang="fr-FR" sz="1400" dirty="0" smtClean="0">
                <a:solidFill>
                  <a:srgbClr val="292934"/>
                </a:solidFill>
                <a:latin typeface="Arial"/>
                <a:cs typeface="Arial"/>
              </a:rPr>
              <a:t>- Acteurs </a:t>
            </a:r>
            <a:r>
              <a:rPr lang="fr-FR" sz="1400" dirty="0">
                <a:solidFill>
                  <a:srgbClr val="292934"/>
                </a:solidFill>
                <a:latin typeface="Arial"/>
                <a:cs typeface="Arial"/>
              </a:rPr>
              <a:t>impliqués </a:t>
            </a:r>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pPr marL="285750" indent="-285750">
              <a:buFont typeface="Arial"/>
              <a:buChar char="•"/>
            </a:pPr>
            <a:endParaRPr lang="fr-FR" sz="1400" dirty="0" smtClean="0">
              <a:solidFill>
                <a:srgbClr val="292934"/>
              </a:solidFill>
              <a:latin typeface="Arial"/>
              <a:cs typeface="Arial"/>
            </a:endParaRPr>
          </a:p>
          <a:p>
            <a:pPr marL="285750" indent="-285750">
              <a:buFont typeface="Arial"/>
              <a:buChar char="•"/>
            </a:pPr>
            <a:endParaRPr lang="fr-FR" sz="1400" dirty="0">
              <a:solidFill>
                <a:srgbClr val="292934"/>
              </a:solidFill>
              <a:latin typeface="Arial"/>
              <a:cs typeface="Arial"/>
            </a:endParaRPr>
          </a:p>
          <a:p>
            <a:pPr marL="285750" indent="-285750">
              <a:buFont typeface="Arial"/>
              <a:buChar char="•"/>
            </a:pPr>
            <a:endParaRPr lang="fr-FR" sz="1400" dirty="0" smtClean="0">
              <a:solidFill>
                <a:srgbClr val="292934"/>
              </a:solidFill>
              <a:latin typeface="Arial"/>
              <a:cs typeface="Arial"/>
            </a:endParaRPr>
          </a:p>
          <a:p>
            <a:pPr marL="285750" indent="-285750">
              <a:buFont typeface="Arial"/>
              <a:buChar char="•"/>
            </a:pPr>
            <a:endParaRPr lang="fr-FR" sz="1400"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POURQUOI</a:t>
            </a:r>
            <a:r>
              <a:rPr lang="fr-FR" sz="1400" dirty="0" smtClean="0">
                <a:solidFill>
                  <a:srgbClr val="292934"/>
                </a:solidFill>
                <a:latin typeface="Arial"/>
                <a:cs typeface="Arial"/>
              </a:rPr>
              <a:t> - Motivation </a:t>
            </a:r>
            <a:r>
              <a:rPr lang="fr-FR" sz="1400" dirty="0">
                <a:solidFill>
                  <a:srgbClr val="292934"/>
                </a:solidFill>
                <a:latin typeface="Arial"/>
                <a:cs typeface="Arial"/>
              </a:rPr>
              <a:t>des acteurs (intérêt et frein du passage à l’action</a:t>
            </a:r>
            <a:r>
              <a:rPr lang="fr-FR" sz="1400" dirty="0" smtClean="0">
                <a:solidFill>
                  <a:srgbClr val="292934"/>
                </a:solidFill>
                <a:latin typeface="Arial"/>
                <a:cs typeface="Arial"/>
              </a:rPr>
              <a:t>)</a:t>
            </a:r>
          </a:p>
          <a:p>
            <a:endParaRPr lang="fr-FR" sz="1400" dirty="0">
              <a:solidFill>
                <a:srgbClr val="292934"/>
              </a:solidFill>
              <a:latin typeface="Arial"/>
              <a:cs typeface="Arial"/>
            </a:endParaRPr>
          </a:p>
          <a:p>
            <a:pPr marL="285750" indent="-285750">
              <a:buFont typeface="Arial"/>
              <a:buChar char="•"/>
            </a:pPr>
            <a:endParaRPr lang="fr-FR" sz="1400" dirty="0">
              <a:solidFill>
                <a:srgbClr val="292934"/>
              </a:solidFill>
              <a:latin typeface="Arial"/>
              <a:cs typeface="Arial"/>
            </a:endParaRPr>
          </a:p>
          <a:p>
            <a:endParaRPr lang="fr-FR" sz="1400" dirty="0" smtClean="0">
              <a:solidFill>
                <a:srgbClr val="292934"/>
              </a:solidFill>
              <a:latin typeface="Arial"/>
              <a:cs typeface="Arial"/>
            </a:endParaRPr>
          </a:p>
          <a:p>
            <a:endParaRPr lang="fr-FR" sz="1400" dirty="0" smtClean="0">
              <a:solidFill>
                <a:srgbClr val="292934"/>
              </a:solidFill>
              <a:latin typeface="Arial"/>
              <a:cs typeface="Arial"/>
            </a:endParaRPr>
          </a:p>
          <a:p>
            <a:endParaRPr lang="fr-FR" sz="1400" dirty="0">
              <a:solidFill>
                <a:srgbClr val="292934"/>
              </a:solidFill>
              <a:latin typeface="Arial"/>
              <a:cs typeface="Arial"/>
            </a:endParaRPr>
          </a:p>
          <a:p>
            <a:pPr marL="285750" indent="-285750">
              <a:buFont typeface="Arial"/>
              <a:buChar char="•"/>
            </a:pPr>
            <a:endParaRPr lang="fr-FR" sz="1400" b="1" dirty="0" smtClean="0">
              <a:solidFill>
                <a:srgbClr val="292934"/>
              </a:solidFill>
              <a:latin typeface="Arial"/>
              <a:cs typeface="Arial"/>
            </a:endParaRPr>
          </a:p>
          <a:p>
            <a:endParaRPr lang="fr-FR" sz="1400" b="1" dirty="0" smtClean="0">
              <a:solidFill>
                <a:srgbClr val="292934"/>
              </a:solidFill>
              <a:latin typeface="Arial"/>
              <a:cs typeface="Arial"/>
            </a:endParaRPr>
          </a:p>
          <a:p>
            <a:endParaRPr lang="fr-FR" sz="1400" b="1" dirty="0">
              <a:solidFill>
                <a:srgbClr val="292934"/>
              </a:solidFill>
              <a:latin typeface="Arial"/>
              <a:cs typeface="Arial"/>
            </a:endParaRPr>
          </a:p>
          <a:p>
            <a:endParaRPr lang="fr-FR" sz="1400" b="1" dirty="0">
              <a:solidFill>
                <a:srgbClr val="292934"/>
              </a:solidFill>
              <a:latin typeface="Arial"/>
              <a:cs typeface="Arial"/>
            </a:endParaRPr>
          </a:p>
          <a:p>
            <a:pPr marL="285750" indent="-285750">
              <a:buFont typeface="Arial"/>
              <a:buChar char="•"/>
            </a:pPr>
            <a:r>
              <a:rPr lang="fr-FR" sz="1400" b="1" dirty="0" smtClean="0">
                <a:solidFill>
                  <a:srgbClr val="292934"/>
                </a:solidFill>
                <a:latin typeface="Arial"/>
                <a:cs typeface="Arial"/>
              </a:rPr>
              <a:t>COMMENT</a:t>
            </a:r>
            <a:r>
              <a:rPr lang="fr-FR" sz="1400" dirty="0" smtClean="0">
                <a:solidFill>
                  <a:srgbClr val="292934"/>
                </a:solidFill>
                <a:latin typeface="Arial"/>
                <a:cs typeface="Arial"/>
              </a:rPr>
              <a:t> - Place et rôle des acteurs (</a:t>
            </a:r>
            <a:r>
              <a:rPr lang="fr-FR" sz="1400" i="1" dirty="0" smtClean="0">
                <a:solidFill>
                  <a:srgbClr val="292934"/>
                </a:solidFill>
                <a:latin typeface="Arial"/>
                <a:cs typeface="Arial"/>
              </a:rPr>
              <a:t>sous forme de schéma</a:t>
            </a:r>
            <a:r>
              <a:rPr lang="fr-FR" sz="1400" dirty="0" smtClean="0">
                <a:solidFill>
                  <a:srgbClr val="292934"/>
                </a:solidFill>
                <a:latin typeface="Arial"/>
                <a:cs typeface="Arial"/>
              </a:rPr>
              <a:t>)</a:t>
            </a:r>
            <a:endParaRPr lang="fr-FR" sz="1400" dirty="0">
              <a:solidFill>
                <a:srgbClr val="292934"/>
              </a:solidFill>
              <a:latin typeface="Arial"/>
              <a:cs typeface="Arial"/>
            </a:endParaRPr>
          </a:p>
        </p:txBody>
      </p:sp>
      <p:sp>
        <p:nvSpPr>
          <p:cNvPr id="3" name="Rectangle 2"/>
          <p:cNvSpPr/>
          <p:nvPr/>
        </p:nvSpPr>
        <p:spPr>
          <a:xfrm>
            <a:off x="184354" y="4797152"/>
            <a:ext cx="8821182" cy="261610"/>
          </a:xfrm>
          <a:prstGeom prst="rect">
            <a:avLst/>
          </a:prstGeom>
        </p:spPr>
        <p:txBody>
          <a:bodyPr wrap="square">
            <a:spAutoFit/>
          </a:bodyPr>
          <a:lstStyle/>
          <a:p>
            <a:r>
              <a:rPr lang="fr-FR" sz="1100" dirty="0" smtClean="0"/>
              <a:t> </a:t>
            </a:r>
            <a:endParaRPr lang="fr-FR" sz="1100" dirty="0"/>
          </a:p>
        </p:txBody>
      </p:sp>
      <p:sp>
        <p:nvSpPr>
          <p:cNvPr id="9" name="ZoneTexte 8"/>
          <p:cNvSpPr txBox="1"/>
          <p:nvPr/>
        </p:nvSpPr>
        <p:spPr>
          <a:xfrm>
            <a:off x="166394" y="1516467"/>
            <a:ext cx="8809397" cy="461665"/>
          </a:xfrm>
          <a:prstGeom prst="rect">
            <a:avLst/>
          </a:prstGeom>
          <a:noFill/>
        </p:spPr>
        <p:txBody>
          <a:bodyPr wrap="square" rtlCol="0">
            <a:spAutoFit/>
          </a:bodyPr>
          <a:lstStyle/>
          <a:p>
            <a:r>
              <a:rPr lang="fr-FR" sz="1200" dirty="0">
                <a:latin typeface="Arial" panose="020B0604020202020204" pitchFamily="34" charset="0"/>
                <a:cs typeface="Arial" panose="020B0604020202020204" pitchFamily="34" charset="0"/>
              </a:rPr>
              <a:t>L’Agenda 21 a pour objectifs principaux la gestion économe des ressources, la réduction des inégalités et le développement local durable. Des individus issus de la société civile ont été associés à son pilotage et à son suivi.</a:t>
            </a:r>
          </a:p>
        </p:txBody>
      </p:sp>
      <p:sp>
        <p:nvSpPr>
          <p:cNvPr id="10" name="ZoneTexte 9"/>
          <p:cNvSpPr txBox="1"/>
          <p:nvPr/>
        </p:nvSpPr>
        <p:spPr>
          <a:xfrm>
            <a:off x="251520" y="2326916"/>
            <a:ext cx="7916038" cy="1015663"/>
          </a:xfrm>
          <a:prstGeom prst="rect">
            <a:avLst/>
          </a:prstGeom>
          <a:noFill/>
        </p:spPr>
        <p:txBody>
          <a:bodyPr wrap="square" rtlCol="0">
            <a:spAutoFit/>
          </a:bodyPr>
          <a:lstStyle/>
          <a:p>
            <a:r>
              <a:rPr lang="fr-FR" sz="1200" dirty="0">
                <a:latin typeface="Arial" panose="020B0604020202020204" pitchFamily="34" charset="0"/>
                <a:cs typeface="Arial" panose="020B0604020202020204" pitchFamily="34" charset="0"/>
              </a:rPr>
              <a:t>La commune </a:t>
            </a:r>
            <a:r>
              <a:rPr lang="fr-FR" sz="1200" dirty="0" smtClean="0">
                <a:latin typeface="Arial" panose="020B0604020202020204" pitchFamily="34" charset="0"/>
                <a:cs typeface="Arial" panose="020B0604020202020204" pitchFamily="34" charset="0"/>
              </a:rPr>
              <a:t>d’</a:t>
            </a:r>
            <a:r>
              <a:rPr lang="fr-FR" sz="1200" dirty="0" err="1" smtClean="0">
                <a:latin typeface="Arial" panose="020B0604020202020204" pitchFamily="34" charset="0"/>
                <a:cs typeface="Arial" panose="020B0604020202020204" pitchFamily="34" charset="0"/>
              </a:rPr>
              <a:t>Ayen</a:t>
            </a:r>
            <a:r>
              <a:rPr lang="fr-FR" sz="1200" dirty="0" smtClean="0">
                <a:latin typeface="Arial" panose="020B0604020202020204" pitchFamily="34" charset="0"/>
                <a:cs typeface="Arial" panose="020B0604020202020204" pitchFamily="34" charset="0"/>
              </a:rPr>
              <a:t>, la </a:t>
            </a:r>
            <a:r>
              <a:rPr lang="fr-FR" sz="1200" dirty="0">
                <a:latin typeface="Arial" panose="020B0604020202020204" pitchFamily="34" charset="0"/>
                <a:cs typeface="Arial" panose="020B0604020202020204" pitchFamily="34" charset="0"/>
              </a:rPr>
              <a:t>Région Limousin</a:t>
            </a:r>
          </a:p>
          <a:p>
            <a:r>
              <a:rPr lang="fr-FR" sz="1200" dirty="0">
                <a:latin typeface="Arial" panose="020B0604020202020204" pitchFamily="34" charset="0"/>
                <a:cs typeface="Arial" panose="020B0604020202020204" pitchFamily="34" charset="0"/>
              </a:rPr>
              <a:t>Le réseau association Notre Village</a:t>
            </a:r>
          </a:p>
          <a:p>
            <a:r>
              <a:rPr lang="fr-FR" sz="1200" dirty="0">
                <a:latin typeface="Arial" panose="020B0604020202020204" pitchFamily="34" charset="0"/>
                <a:cs typeface="Arial" panose="020B0604020202020204" pitchFamily="34" charset="0"/>
              </a:rPr>
              <a:t>La direction départementale des Territoires de Corrèze</a:t>
            </a:r>
          </a:p>
          <a:p>
            <a:r>
              <a:rPr lang="fr-FR" sz="1200" dirty="0">
                <a:latin typeface="Arial" panose="020B0604020202020204" pitchFamily="34" charset="0"/>
                <a:cs typeface="Arial" panose="020B0604020202020204" pitchFamily="34" charset="0"/>
              </a:rPr>
              <a:t>Les habitants, les élus, les commerçants et les associations locales</a:t>
            </a:r>
          </a:p>
          <a:p>
            <a:endParaRPr lang="fr-FR" sz="1200" dirty="0">
              <a:latin typeface="Arial" panose="020B0604020202020204" pitchFamily="34" charset="0"/>
              <a:cs typeface="Arial" panose="020B0604020202020204" pitchFamily="34" charset="0"/>
            </a:endParaRPr>
          </a:p>
        </p:txBody>
      </p:sp>
      <p:sp>
        <p:nvSpPr>
          <p:cNvPr id="12" name="ZoneTexte 11"/>
          <p:cNvSpPr txBox="1"/>
          <p:nvPr/>
        </p:nvSpPr>
        <p:spPr>
          <a:xfrm>
            <a:off x="247835" y="3602466"/>
            <a:ext cx="8791437" cy="1754326"/>
          </a:xfrm>
          <a:prstGeom prst="rect">
            <a:avLst/>
          </a:prstGeom>
          <a:noFill/>
        </p:spPr>
        <p:txBody>
          <a:bodyPr wrap="square" rtlCol="0">
            <a:spAutoFit/>
          </a:bodyPr>
          <a:lstStyle/>
          <a:p>
            <a:r>
              <a:rPr lang="fr-FR" sz="1200" dirty="0" smtClean="0">
                <a:latin typeface="Arial" panose="020B0604020202020204" pitchFamily="34" charset="0"/>
                <a:cs typeface="Arial" panose="020B0604020202020204" pitchFamily="34" charset="0"/>
              </a:rPr>
              <a:t>Collectivité </a:t>
            </a:r>
            <a:r>
              <a:rPr lang="fr-FR" sz="1200" dirty="0">
                <a:latin typeface="Arial" panose="020B0604020202020204" pitchFamily="34" charset="0"/>
                <a:cs typeface="Arial" panose="020B0604020202020204" pitchFamily="34" charset="0"/>
              </a:rPr>
              <a:t>= </a:t>
            </a:r>
            <a:r>
              <a:rPr lang="fr-FR" sz="1200" dirty="0" smtClean="0">
                <a:latin typeface="Arial" panose="020B0604020202020204" pitchFamily="34" charset="0"/>
                <a:cs typeface="Arial" panose="020B0604020202020204" pitchFamily="34" charset="0"/>
              </a:rPr>
              <a:t>facilitateur </a:t>
            </a:r>
            <a:r>
              <a:rPr lang="fr-FR" sz="1200" dirty="0">
                <a:latin typeface="Arial" panose="020B0604020202020204" pitchFamily="34" charset="0"/>
                <a:cs typeface="Arial" panose="020B0604020202020204" pitchFamily="34" charset="0"/>
              </a:rPr>
              <a:t>pour agir rapidement, accéder à des lieux et des </a:t>
            </a:r>
            <a:r>
              <a:rPr lang="fr-FR" sz="1200" dirty="0" smtClean="0">
                <a:latin typeface="Arial" panose="020B0604020202020204" pitchFamily="34" charset="0"/>
                <a:cs typeface="Arial" panose="020B0604020202020204" pitchFamily="34" charset="0"/>
              </a:rPr>
              <a:t>acteurs. </a:t>
            </a:r>
          </a:p>
          <a:p>
            <a:r>
              <a:rPr lang="fr-FR" sz="1200" dirty="0" smtClean="0">
                <a:latin typeface="Arial" panose="020B0604020202020204" pitchFamily="34" charset="0"/>
                <a:cs typeface="Arial" panose="020B0604020202020204" pitchFamily="34" charset="0"/>
              </a:rPr>
              <a:t>	</a:t>
            </a:r>
            <a:r>
              <a:rPr lang="fr-FR" sz="1200" i="1" dirty="0" smtClean="0">
                <a:latin typeface="Arial" panose="020B0604020202020204" pitchFamily="34" charset="0"/>
                <a:cs typeface="Arial" panose="020B0604020202020204" pitchFamily="34" charset="0"/>
              </a:rPr>
              <a:t>Difficultés rencontrées </a:t>
            </a:r>
            <a:r>
              <a:rPr lang="fr-FR" sz="1200" dirty="0" smtClean="0">
                <a:latin typeface="Arial" panose="020B0604020202020204" pitchFamily="34" charset="0"/>
                <a:cs typeface="Arial" panose="020B0604020202020204" pitchFamily="34" charset="0"/>
              </a:rPr>
              <a:t>: la </a:t>
            </a:r>
            <a:r>
              <a:rPr lang="fr-FR" sz="1200" dirty="0">
                <a:latin typeface="Arial" panose="020B0604020202020204" pitchFamily="34" charset="0"/>
                <a:cs typeface="Arial" panose="020B0604020202020204" pitchFamily="34" charset="0"/>
              </a:rPr>
              <a:t>collectivité </a:t>
            </a:r>
            <a:r>
              <a:rPr lang="fr-FR" sz="1200" dirty="0" smtClean="0">
                <a:latin typeface="Arial" panose="020B0604020202020204" pitchFamily="34" charset="0"/>
                <a:cs typeface="Arial" panose="020B0604020202020204" pitchFamily="34" charset="0"/>
              </a:rPr>
              <a:t> ne disposait </a:t>
            </a:r>
            <a:r>
              <a:rPr lang="fr-FR" sz="1200" dirty="0">
                <a:latin typeface="Arial" panose="020B0604020202020204" pitchFamily="34" charset="0"/>
                <a:cs typeface="Arial" panose="020B0604020202020204" pitchFamily="34" charset="0"/>
              </a:rPr>
              <a:t>pas d’une ingénierie en </a:t>
            </a:r>
            <a:r>
              <a:rPr lang="fr-FR" sz="1200" dirty="0" smtClean="0">
                <a:latin typeface="Arial" panose="020B0604020202020204" pitchFamily="34" charset="0"/>
                <a:cs typeface="Arial" panose="020B0604020202020204" pitchFamily="34" charset="0"/>
              </a:rPr>
              <a:t>communication or il y a un </a:t>
            </a:r>
            <a:r>
              <a:rPr lang="fr-FR" sz="1200" dirty="0">
                <a:latin typeface="Arial" panose="020B0604020202020204" pitchFamily="34" charset="0"/>
                <a:cs typeface="Arial" panose="020B0604020202020204" pitchFamily="34" charset="0"/>
              </a:rPr>
              <a:t>b</a:t>
            </a:r>
            <a:r>
              <a:rPr lang="fr-FR" sz="1200" dirty="0" smtClean="0">
                <a:latin typeface="Arial" panose="020B0604020202020204" pitchFamily="34" charset="0"/>
                <a:cs typeface="Arial" panose="020B0604020202020204" pitchFamily="34" charset="0"/>
              </a:rPr>
              <a:t>esoin de 	se renouveler </a:t>
            </a:r>
            <a:r>
              <a:rPr lang="fr-FR" sz="1200" dirty="0">
                <a:latin typeface="Arial" panose="020B0604020202020204" pitchFamily="34" charset="0"/>
                <a:cs typeface="Arial" panose="020B0604020202020204" pitchFamily="34" charset="0"/>
              </a:rPr>
              <a:t>notamment en termes </a:t>
            </a:r>
            <a:r>
              <a:rPr lang="fr-FR" sz="1200" dirty="0" smtClean="0">
                <a:latin typeface="Arial" panose="020B0604020202020204" pitchFamily="34" charset="0"/>
                <a:cs typeface="Arial" panose="020B0604020202020204" pitchFamily="34" charset="0"/>
              </a:rPr>
              <a:t>d’outils. La </a:t>
            </a:r>
            <a:r>
              <a:rPr lang="fr-FR" sz="1200" dirty="0">
                <a:latin typeface="Arial" panose="020B0604020202020204" pitchFamily="34" charset="0"/>
                <a:cs typeface="Arial" panose="020B0604020202020204" pitchFamily="34" charset="0"/>
              </a:rPr>
              <a:t>présence d’une chargée de mission et le soutien d’un élu sont </a:t>
            </a:r>
            <a:r>
              <a:rPr lang="fr-FR" sz="1200" dirty="0" smtClean="0">
                <a:latin typeface="Arial" panose="020B0604020202020204" pitchFamily="34" charset="0"/>
                <a:cs typeface="Arial" panose="020B0604020202020204" pitchFamily="34" charset="0"/>
              </a:rPr>
              <a:t>	indispensables </a:t>
            </a:r>
            <a:r>
              <a:rPr lang="fr-FR" sz="1200" dirty="0">
                <a:latin typeface="Arial" panose="020B0604020202020204" pitchFamily="34" charset="0"/>
                <a:cs typeface="Arial" panose="020B0604020202020204" pitchFamily="34" charset="0"/>
              </a:rPr>
              <a:t>à la réussite d’un projet tel que </a:t>
            </a:r>
            <a:r>
              <a:rPr lang="fr-FR" sz="1200" dirty="0" smtClean="0">
                <a:latin typeface="Arial" panose="020B0604020202020204" pitchFamily="34" charset="0"/>
                <a:cs typeface="Arial" panose="020B0604020202020204" pitchFamily="34" charset="0"/>
              </a:rPr>
              <a:t>celui-ci.</a:t>
            </a:r>
          </a:p>
          <a:p>
            <a:r>
              <a:rPr lang="fr-FR" sz="1200" dirty="0" smtClean="0">
                <a:latin typeface="Arial" panose="020B0604020202020204" pitchFamily="34" charset="0"/>
                <a:cs typeface="Arial" panose="020B0604020202020204" pitchFamily="34" charset="0"/>
              </a:rPr>
              <a:t>Citoyens = être partie prenante dans les évolutions de  son territoire, assurer la pérennité de la démarche, mise </a:t>
            </a:r>
            <a:r>
              <a:rPr lang="fr-FR" sz="1200" dirty="0">
                <a:latin typeface="Arial" panose="020B0604020202020204" pitchFamily="34" charset="0"/>
                <a:cs typeface="Arial" panose="020B0604020202020204" pitchFamily="34" charset="0"/>
              </a:rPr>
              <a:t>en place des actions est rapide et visible de par l’échelle locale </a:t>
            </a:r>
            <a:endParaRPr lang="fr-FR" sz="1200" dirty="0" smtClean="0">
              <a:latin typeface="Arial" panose="020B0604020202020204" pitchFamily="34" charset="0"/>
              <a:cs typeface="Arial" panose="020B0604020202020204" pitchFamily="34" charset="0"/>
            </a:endParaRPr>
          </a:p>
          <a:p>
            <a:r>
              <a:rPr lang="fr-FR" sz="1200" dirty="0" smtClean="0">
                <a:latin typeface="Arial" panose="020B0604020202020204" pitchFamily="34" charset="0"/>
                <a:cs typeface="Arial" panose="020B0604020202020204" pitchFamily="34" charset="0"/>
              </a:rPr>
              <a:t>	</a:t>
            </a:r>
            <a:r>
              <a:rPr lang="fr-FR" sz="1200" i="1" dirty="0" smtClean="0">
                <a:latin typeface="Arial" panose="020B0604020202020204" pitchFamily="34" charset="0"/>
                <a:cs typeface="Arial" panose="020B0604020202020204" pitchFamily="34" charset="0"/>
              </a:rPr>
              <a:t>Difficultés rencontrées </a:t>
            </a:r>
            <a:r>
              <a:rPr lang="fr-FR" sz="1200" dirty="0" smtClean="0">
                <a:latin typeface="Arial" panose="020B0604020202020204" pitchFamily="34" charset="0"/>
                <a:cs typeface="Arial" panose="020B0604020202020204" pitchFamily="34" charset="0"/>
              </a:rPr>
              <a:t>: élus </a:t>
            </a:r>
            <a:r>
              <a:rPr lang="fr-FR" sz="1200" dirty="0">
                <a:latin typeface="Arial" panose="020B0604020202020204" pitchFamily="34" charset="0"/>
                <a:cs typeface="Arial" panose="020B0604020202020204" pitchFamily="34" charset="0"/>
              </a:rPr>
              <a:t>et habitants en milieu rural sont souvent éloignés </a:t>
            </a:r>
            <a:r>
              <a:rPr lang="fr-FR" sz="1200" dirty="0" smtClean="0">
                <a:latin typeface="Arial" panose="020B0604020202020204" pitchFamily="34" charset="0"/>
                <a:cs typeface="Arial" panose="020B0604020202020204" pitchFamily="34" charset="0"/>
              </a:rPr>
              <a:t>des démarches </a:t>
            </a:r>
            <a:r>
              <a:rPr lang="fr-FR" sz="1200" dirty="0">
                <a:latin typeface="Arial" panose="020B0604020202020204" pitchFamily="34" charset="0"/>
                <a:cs typeface="Arial" panose="020B0604020202020204" pitchFamily="34" charset="0"/>
              </a:rPr>
              <a:t>telles que les </a:t>
            </a:r>
            <a:r>
              <a:rPr lang="fr-FR" sz="1200" dirty="0" smtClean="0">
                <a:latin typeface="Arial" panose="020B0604020202020204" pitchFamily="34" charset="0"/>
                <a:cs typeface="Arial" panose="020B0604020202020204" pitchFamily="34" charset="0"/>
              </a:rPr>
              <a:t>	Agendas </a:t>
            </a:r>
            <a:r>
              <a:rPr lang="fr-FR" sz="1200" dirty="0">
                <a:latin typeface="Arial" panose="020B0604020202020204" pitchFamily="34" charset="0"/>
                <a:cs typeface="Arial" panose="020B0604020202020204" pitchFamily="34" charset="0"/>
              </a:rPr>
              <a:t>21. </a:t>
            </a:r>
            <a:r>
              <a:rPr lang="fr-FR" sz="1200" dirty="0" smtClean="0">
                <a:latin typeface="Arial" panose="020B0604020202020204" pitchFamily="34" charset="0"/>
                <a:cs typeface="Arial" panose="020B0604020202020204" pitchFamily="34" charset="0"/>
              </a:rPr>
              <a:t>Quelques personnes </a:t>
            </a:r>
            <a:r>
              <a:rPr lang="fr-FR" sz="1200" dirty="0">
                <a:latin typeface="Arial" panose="020B0604020202020204" pitchFamily="34" charset="0"/>
                <a:cs typeface="Arial" panose="020B0604020202020204" pitchFamily="34" charset="0"/>
              </a:rPr>
              <a:t>doutent encore de l’utilité du schéma par rapport à des actions plus </a:t>
            </a:r>
            <a:r>
              <a:rPr lang="fr-FR" sz="1200" dirty="0" smtClean="0">
                <a:latin typeface="Arial" panose="020B0604020202020204" pitchFamily="34" charset="0"/>
                <a:cs typeface="Arial" panose="020B0604020202020204" pitchFamily="34" charset="0"/>
              </a:rPr>
              <a:t>diffuses. </a:t>
            </a:r>
          </a:p>
          <a:p>
            <a:r>
              <a:rPr lang="fr-FR" sz="1200" dirty="0" smtClean="0">
                <a:latin typeface="Arial" panose="020B0604020202020204" pitchFamily="34" charset="0"/>
                <a:cs typeface="Arial" panose="020B0604020202020204" pitchFamily="34" charset="0"/>
              </a:rPr>
              <a:t>Associations = Visibilité, ancrage territorial et soutien </a:t>
            </a:r>
            <a:endParaRPr lang="fr-F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2321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127</TotalTime>
  <Words>776</Words>
  <Application>Microsoft Office PowerPoint</Application>
  <PresentationFormat>Affichage à l'écran (4:3)</PresentationFormat>
  <Paragraphs>158</Paragraphs>
  <Slides>10</Slides>
  <Notes>8</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Ecologie Urbaine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Fanny DELERIS</dc:creator>
  <cp:lastModifiedBy>Louise VAISMAN</cp:lastModifiedBy>
  <cp:revision>13</cp:revision>
  <cp:lastPrinted>2015-01-14T16:07:41Z</cp:lastPrinted>
  <dcterms:created xsi:type="dcterms:W3CDTF">2015-01-13T16:15:34Z</dcterms:created>
  <dcterms:modified xsi:type="dcterms:W3CDTF">2016-05-23T16:11:12Z</dcterms:modified>
</cp:coreProperties>
</file>