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2" r:id="rId2"/>
    <p:sldId id="271" r:id="rId3"/>
    <p:sldId id="321" r:id="rId4"/>
    <p:sldId id="299" r:id="rId5"/>
    <p:sldId id="300" r:id="rId6"/>
    <p:sldId id="322" r:id="rId7"/>
    <p:sldId id="301" r:id="rId8"/>
    <p:sldId id="302" r:id="rId9"/>
    <p:sldId id="323" r:id="rId10"/>
  </p:sldIdLst>
  <p:sldSz cx="9144000" cy="6858000" type="screen4x3"/>
  <p:notesSz cx="9866313" cy="142954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43E00956-5037-714C-AD41-59E743BB450C}">
          <p14:sldIdLst>
            <p14:sldId id="272"/>
            <p14:sldId id="271"/>
            <p14:sldId id="321"/>
            <p14:sldId id="299"/>
            <p14:sldId id="300"/>
            <p14:sldId id="322"/>
            <p14:sldId id="301"/>
            <p14:sldId id="302"/>
            <p14:sldId id="32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885F"/>
    <a:srgbClr val="DF6993"/>
    <a:srgbClr val="E06821"/>
    <a:srgbClr val="008EB6"/>
    <a:srgbClr val="4F8528"/>
    <a:srgbClr val="BA0B2A"/>
    <a:srgbClr val="FFEFB4"/>
    <a:srgbClr val="15130B"/>
    <a:srgbClr val="C8A725"/>
    <a:srgbClr val="D31A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785" autoAdjust="0"/>
  </p:normalViewPr>
  <p:slideViewPr>
    <p:cSldViewPr>
      <p:cViewPr>
        <p:scale>
          <a:sx n="96" d="100"/>
          <a:sy n="96" d="100"/>
        </p:scale>
        <p:origin x="552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714772"/>
          </a:xfrm>
          <a:prstGeom prst="rect">
            <a:avLst/>
          </a:prstGeom>
        </p:spPr>
        <p:txBody>
          <a:bodyPr vert="horz" lIns="138065" tIns="69033" rIns="138065" bIns="69033" rtlCol="0"/>
          <a:lstStyle>
            <a:lvl1pPr algn="l">
              <a:defRPr sz="18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588628" y="0"/>
            <a:ext cx="4275402" cy="714772"/>
          </a:xfrm>
          <a:prstGeom prst="rect">
            <a:avLst/>
          </a:prstGeom>
        </p:spPr>
        <p:txBody>
          <a:bodyPr vert="horz" lIns="138065" tIns="69033" rIns="138065" bIns="69033" rtlCol="0"/>
          <a:lstStyle>
            <a:lvl1pPr algn="r">
              <a:defRPr sz="1800"/>
            </a:lvl1pPr>
          </a:lstStyle>
          <a:p>
            <a:fld id="{2F3F3145-2321-304C-A7BD-F0C20D0DFF27}" type="datetimeFigureOut">
              <a:rPr lang="fr-FR" smtClean="0"/>
              <a:t>23/05/2016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60488" y="1071563"/>
            <a:ext cx="7145337" cy="5360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065" tIns="69033" rIns="138065" bIns="69033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86632" y="6790333"/>
            <a:ext cx="7893050" cy="6432947"/>
          </a:xfrm>
          <a:prstGeom prst="rect">
            <a:avLst/>
          </a:prstGeom>
        </p:spPr>
        <p:txBody>
          <a:bodyPr vert="horz" lIns="138065" tIns="69033" rIns="138065" bIns="69033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3578185"/>
            <a:ext cx="4275402" cy="714772"/>
          </a:xfrm>
          <a:prstGeom prst="rect">
            <a:avLst/>
          </a:prstGeom>
        </p:spPr>
        <p:txBody>
          <a:bodyPr vert="horz" lIns="138065" tIns="69033" rIns="138065" bIns="69033" rtlCol="0" anchor="b"/>
          <a:lstStyle>
            <a:lvl1pPr algn="l">
              <a:defRPr sz="18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588628" y="13578185"/>
            <a:ext cx="4275402" cy="714772"/>
          </a:xfrm>
          <a:prstGeom prst="rect">
            <a:avLst/>
          </a:prstGeom>
        </p:spPr>
        <p:txBody>
          <a:bodyPr vert="horz" lIns="138065" tIns="69033" rIns="138065" bIns="69033" rtlCol="0" anchor="b"/>
          <a:lstStyle>
            <a:lvl1pPr algn="r">
              <a:defRPr sz="1800"/>
            </a:lvl1pPr>
          </a:lstStyle>
          <a:p>
            <a:fld id="{F36F50D0-C8F7-A949-A2DD-CD532065B6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2818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801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="0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85819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="0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8581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="0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8581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="0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8581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="0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85819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="0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8581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4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VISION </a:t>
            </a:r>
            <a:r>
              <a:rPr lang="fr-FR" sz="2000" dirty="0">
                <a:latin typeface="Arial Rounded MT Bold"/>
                <a:cs typeface="Arial Rounded MT Bold"/>
              </a:rPr>
              <a:t>2025 – </a:t>
            </a:r>
            <a:r>
              <a:rPr lang="fr-FR" sz="2000" dirty="0" smtClean="0">
                <a:latin typeface="Arial Rounded MT Bold"/>
                <a:cs typeface="Arial Rounded MT Bold"/>
              </a:rPr>
              <a:t>POUVOIRS PUBLICS LOCAUX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Scénario souhaitable : Les pouvoirs publics locaux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986042"/>
              </p:ext>
            </p:extLst>
          </p:nvPr>
        </p:nvGraphicFramePr>
        <p:xfrm>
          <a:off x="35602" y="836713"/>
          <a:ext cx="9072902" cy="5976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046"/>
                <a:gridCol w="7704856"/>
              </a:tblGrid>
              <a:tr h="39334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dirty="0" smtClean="0">
                          <a:solidFill>
                            <a:srgbClr val="292934"/>
                          </a:solidFill>
                        </a:rPr>
                        <a:t>Posture</a:t>
                      </a:r>
                      <a:r>
                        <a:rPr lang="fr-FR" sz="1000" b="1" baseline="0" dirty="0" smtClean="0">
                          <a:solidFill>
                            <a:srgbClr val="292934"/>
                          </a:solidFill>
                        </a:rPr>
                        <a:t> et Actions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i="1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Les membres du groupe</a:t>
                      </a:r>
                      <a:r>
                        <a:rPr lang="fr-FR" sz="800" b="0" i="1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 collent ici les post-it retenus pour le scénario souhaitable 2025 axé sur les pouvoirs publics locaux.</a:t>
                      </a: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r>
                        <a:rPr lang="fr-FR" sz="800" b="1" i="1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Intérêt à agir</a:t>
                      </a: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r>
                        <a:rPr lang="fr-FR" sz="800" b="1" i="1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Posture </a:t>
                      </a: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r>
                        <a:rPr lang="fr-FR" sz="800" b="1" i="1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Actions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432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dirty="0" smtClean="0">
                          <a:solidFill>
                            <a:srgbClr val="292934"/>
                          </a:solidFill>
                        </a:rPr>
                        <a:t>MISE EN RECIT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0" dirty="0" smtClean="0">
                        <a:solidFill>
                          <a:srgbClr val="292934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dirty="0" smtClean="0">
                          <a:solidFill>
                            <a:srgbClr val="292934"/>
                          </a:solidFill>
                        </a:rPr>
                        <a:t>Formulation d</a:t>
                      </a:r>
                      <a:r>
                        <a:rPr lang="fr-FR" sz="1000" b="1" i="0" baseline="0" dirty="0" smtClean="0">
                          <a:solidFill>
                            <a:srgbClr val="292934"/>
                          </a:solidFill>
                        </a:rPr>
                        <a:t>e la vision 2025 qui en découle</a:t>
                      </a:r>
                      <a:endParaRPr lang="fr-FR" sz="1000" b="1" i="0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i="1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À partir</a:t>
                      </a:r>
                      <a:r>
                        <a:rPr lang="fr-FR" sz="800" i="1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 de ces éléments sélectionnés, formulez une vision </a:t>
                      </a:r>
                      <a:r>
                        <a:rPr lang="fr-FR" sz="800" i="1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du territoire en </a:t>
                      </a:r>
                      <a:r>
                        <a:rPr lang="fr-FR" sz="800" i="1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2025, en une phrase ou deux maximum, en présentant l’élément central de la dynamique de contribution qui se dessine.</a:t>
                      </a:r>
                    </a:p>
                    <a:p>
                      <a:endParaRPr lang="fr-FR" sz="800" i="0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r>
                        <a:rPr lang="fr-FR" sz="800" i="0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«  En 2025, la transition écologique s’amorce </a:t>
                      </a:r>
                      <a:r>
                        <a:rPr lang="fr-FR" sz="800" i="0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sur le territoire grâce </a:t>
                      </a:r>
                      <a:r>
                        <a:rPr lang="fr-FR" sz="800" i="0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à …</a:t>
                      </a:r>
                      <a:endParaRPr lang="fr-FR" sz="800" i="0" dirty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044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4 </a:t>
            </a:r>
            <a:r>
              <a:rPr lang="fr-FR" sz="2000" dirty="0">
                <a:latin typeface="Arial Rounded MT Bold"/>
                <a:cs typeface="Arial Rounded MT Bold"/>
              </a:rPr>
              <a:t>– SCÉNARIO – </a:t>
            </a:r>
            <a:r>
              <a:rPr lang="fr-FR" sz="2000" dirty="0" smtClean="0">
                <a:latin typeface="Arial Rounded MT Bold"/>
                <a:cs typeface="Arial Rounded MT Bold"/>
              </a:rPr>
              <a:t>POUVOIRS PUBLICS LOCAUX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rgbClr val="57576E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Scénario souhaitable : Les pouvoirs publics locaux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604614"/>
              </p:ext>
            </p:extLst>
          </p:nvPr>
        </p:nvGraphicFramePr>
        <p:xfrm>
          <a:off x="35602" y="836712"/>
          <a:ext cx="9072902" cy="5976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94"/>
                <a:gridCol w="7272808"/>
              </a:tblGrid>
              <a:tr h="26737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dirty="0" smtClean="0">
                          <a:solidFill>
                            <a:srgbClr val="292934"/>
                          </a:solidFill>
                        </a:rPr>
                        <a:t>Quelle posture</a:t>
                      </a:r>
                      <a:r>
                        <a:rPr lang="fr-FR" sz="1000" b="1" baseline="0" dirty="0" smtClean="0">
                          <a:solidFill>
                            <a:srgbClr val="292934"/>
                          </a:solidFill>
                        </a:rPr>
                        <a:t> des pouvoirs publics locaux pour favoriser la démocratie contributive ?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028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dirty="0" smtClean="0">
                          <a:solidFill>
                            <a:srgbClr val="292934"/>
                          </a:solidFill>
                        </a:rPr>
                        <a:t>Quelles actions mettent-ils en œuvre et avec quels partenaires ? </a:t>
                      </a:r>
                      <a:endParaRPr lang="fr-FR" sz="1000" b="1" i="0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791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4 </a:t>
            </a:r>
            <a:r>
              <a:rPr lang="fr-FR" sz="2000" dirty="0">
                <a:latin typeface="Arial Rounded MT Bold"/>
                <a:cs typeface="Arial Rounded MT Bold"/>
              </a:rPr>
              <a:t>– SCÉNARIO – </a:t>
            </a:r>
            <a:r>
              <a:rPr lang="fr-FR" sz="2000" dirty="0" smtClean="0">
                <a:latin typeface="Arial Rounded MT Bold"/>
                <a:cs typeface="Arial Rounded MT Bold"/>
              </a:rPr>
              <a:t>POUVOIRS PUBLICS LOCAUX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rgbClr val="57576E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Scénario souhaitable : Les pouvoirs publics locaux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782960"/>
              </p:ext>
            </p:extLst>
          </p:nvPr>
        </p:nvGraphicFramePr>
        <p:xfrm>
          <a:off x="35602" y="836712"/>
          <a:ext cx="9072902" cy="5976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94"/>
                <a:gridCol w="7272808"/>
              </a:tblGrid>
              <a:tr h="31007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dirty="0" smtClean="0">
                          <a:solidFill>
                            <a:srgbClr val="292934"/>
                          </a:solidFill>
                        </a:rPr>
                        <a:t>Quels liens et échanges avec les autres acteurs ? Quelle organisation et quels leviers favorisent ces échanges en 2025 ? 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75922">
                <a:tc>
                  <a:txBody>
                    <a:bodyPr/>
                    <a:lstStyle/>
                    <a:p>
                      <a:r>
                        <a:rPr lang="fr-FR" sz="1000" b="1" i="0" dirty="0" smtClean="0">
                          <a:solidFill>
                            <a:srgbClr val="292934"/>
                          </a:solidFill>
                          <a:latin typeface="+mn-lt"/>
                          <a:cs typeface="Arial"/>
                        </a:rPr>
                        <a:t>Quelle organisation</a:t>
                      </a:r>
                      <a:r>
                        <a:rPr lang="fr-FR" sz="1000" b="1" i="0" baseline="0" dirty="0" smtClean="0">
                          <a:solidFill>
                            <a:srgbClr val="292934"/>
                          </a:solidFill>
                          <a:latin typeface="+mn-lt"/>
                          <a:cs typeface="Arial"/>
                        </a:rPr>
                        <a:t> de la gouvernance globale dans ce futur souhaitable ?</a:t>
                      </a:r>
                    </a:p>
                    <a:p>
                      <a:endParaRPr lang="fr-FR" sz="1000" b="1" i="0" baseline="0" dirty="0" smtClean="0">
                        <a:solidFill>
                          <a:srgbClr val="292934"/>
                        </a:solidFill>
                        <a:latin typeface="+mn-lt"/>
                        <a:cs typeface="Arial"/>
                      </a:endParaRPr>
                    </a:p>
                    <a:p>
                      <a:endParaRPr lang="fr-FR" sz="1000" b="1" i="0" dirty="0">
                        <a:solidFill>
                          <a:srgbClr val="292934"/>
                        </a:solidFill>
                        <a:latin typeface="+mn-lt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28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4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VISION </a:t>
            </a:r>
            <a:r>
              <a:rPr lang="fr-FR" sz="2000" dirty="0">
                <a:latin typeface="Arial Rounded MT Bold"/>
                <a:cs typeface="Arial Rounded MT Bold"/>
              </a:rPr>
              <a:t>2025 – </a:t>
            </a:r>
            <a:r>
              <a:rPr lang="fr-FR" sz="2000" dirty="0" smtClean="0">
                <a:latin typeface="Arial Rounded MT Bold"/>
                <a:cs typeface="Arial Rounded MT Bold"/>
              </a:rPr>
              <a:t>MONDE ÉCONOMIQUE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Scénario souhaitable : Le monde économique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988578"/>
              </p:ext>
            </p:extLst>
          </p:nvPr>
        </p:nvGraphicFramePr>
        <p:xfrm>
          <a:off x="35602" y="836713"/>
          <a:ext cx="9072902" cy="5976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046"/>
                <a:gridCol w="7704856"/>
              </a:tblGrid>
              <a:tr h="39334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dirty="0" smtClean="0">
                          <a:solidFill>
                            <a:srgbClr val="292934"/>
                          </a:solidFill>
                        </a:rPr>
                        <a:t>Posture</a:t>
                      </a:r>
                      <a:r>
                        <a:rPr lang="fr-FR" sz="1000" b="1" baseline="0" dirty="0" smtClean="0">
                          <a:solidFill>
                            <a:srgbClr val="292934"/>
                          </a:solidFill>
                        </a:rPr>
                        <a:t> et Actions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i="1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Les membres du groupe</a:t>
                      </a:r>
                      <a:r>
                        <a:rPr lang="fr-FR" sz="800" b="0" i="1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 collent ici les post-it retenus pour le scénario souhaitable 2025 axé sur le monde économique.</a:t>
                      </a: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r>
                        <a:rPr lang="fr-FR" sz="800" b="1" i="1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Intérêt à agir</a:t>
                      </a: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r>
                        <a:rPr lang="fr-FR" sz="800" b="1" i="1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Posture </a:t>
                      </a: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r>
                        <a:rPr lang="fr-FR" sz="800" b="1" i="1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Actions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432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dirty="0" smtClean="0">
                          <a:solidFill>
                            <a:srgbClr val="292934"/>
                          </a:solidFill>
                        </a:rPr>
                        <a:t>MISE EN RECIT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0" dirty="0" smtClean="0">
                        <a:solidFill>
                          <a:srgbClr val="292934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dirty="0" smtClean="0">
                          <a:solidFill>
                            <a:srgbClr val="292934"/>
                          </a:solidFill>
                        </a:rPr>
                        <a:t>Formulation d</a:t>
                      </a:r>
                      <a:r>
                        <a:rPr lang="fr-FR" sz="1000" b="1" i="0" baseline="0" dirty="0" smtClean="0">
                          <a:solidFill>
                            <a:srgbClr val="292934"/>
                          </a:solidFill>
                        </a:rPr>
                        <a:t>e la vision 2025 qui en découle</a:t>
                      </a:r>
                      <a:endParaRPr lang="fr-FR" sz="1000" b="1" i="0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i="1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À partir</a:t>
                      </a:r>
                      <a:r>
                        <a:rPr lang="fr-FR" sz="800" i="1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 de ces éléments sélectionnés, formulez une vision </a:t>
                      </a:r>
                      <a:r>
                        <a:rPr lang="fr-FR" sz="800" i="1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du territoire </a:t>
                      </a:r>
                      <a:r>
                        <a:rPr lang="fr-FR" sz="800" i="1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en 2025, en une phrase ou deux maximum, en présentant l’élément central de la dynamique de contribution qui se dessine.</a:t>
                      </a:r>
                    </a:p>
                    <a:p>
                      <a:endParaRPr lang="fr-FR" sz="800" i="0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r>
                        <a:rPr lang="fr-FR" sz="800" i="0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«  En 2025, la transition écologique s’amorce </a:t>
                      </a:r>
                      <a:r>
                        <a:rPr lang="fr-FR" sz="800" i="0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sur le territoire grâce </a:t>
                      </a:r>
                      <a:r>
                        <a:rPr lang="fr-FR" sz="800" i="0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à …</a:t>
                      </a:r>
                      <a:endParaRPr lang="fr-FR" sz="800" i="0" dirty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904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4 </a:t>
            </a:r>
            <a:r>
              <a:rPr lang="fr-FR" sz="2000" dirty="0">
                <a:latin typeface="Arial Rounded MT Bold"/>
                <a:cs typeface="Arial Rounded MT Bold"/>
              </a:rPr>
              <a:t>– SCÉNARIO – </a:t>
            </a:r>
            <a:r>
              <a:rPr lang="fr-FR" sz="2000" dirty="0" smtClean="0">
                <a:latin typeface="Arial Rounded MT Bold"/>
                <a:cs typeface="Arial Rounded MT Bold"/>
              </a:rPr>
              <a:t>MONDE ÉCONOMIQUE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rgbClr val="A53926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Scénario souhaitable : Le monde économique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133617"/>
              </p:ext>
            </p:extLst>
          </p:nvPr>
        </p:nvGraphicFramePr>
        <p:xfrm>
          <a:off x="35602" y="836712"/>
          <a:ext cx="9072902" cy="5976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94"/>
                <a:gridCol w="7272808"/>
              </a:tblGrid>
              <a:tr h="26737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dirty="0" smtClean="0">
                          <a:solidFill>
                            <a:srgbClr val="292934"/>
                          </a:solidFill>
                        </a:rPr>
                        <a:t>Quelle posture</a:t>
                      </a:r>
                      <a:r>
                        <a:rPr lang="fr-FR" sz="1000" b="1" baseline="0" dirty="0" smtClean="0">
                          <a:solidFill>
                            <a:srgbClr val="292934"/>
                          </a:solidFill>
                        </a:rPr>
                        <a:t> du monde économique pour favoriser la démocratie contributive ?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028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dirty="0" smtClean="0">
                          <a:solidFill>
                            <a:srgbClr val="292934"/>
                          </a:solidFill>
                        </a:rPr>
                        <a:t>Quelles actions mettent-ils en œuvre et avec quels partenaires ? </a:t>
                      </a:r>
                      <a:endParaRPr lang="fr-FR" sz="1000" b="1" i="0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299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4 </a:t>
            </a:r>
            <a:r>
              <a:rPr lang="fr-FR" sz="2000" dirty="0">
                <a:latin typeface="Arial Rounded MT Bold"/>
                <a:cs typeface="Arial Rounded MT Bold"/>
              </a:rPr>
              <a:t>– SCÉNARIO – </a:t>
            </a:r>
            <a:r>
              <a:rPr lang="fr-FR" sz="2000" dirty="0" smtClean="0">
                <a:latin typeface="Arial Rounded MT Bold"/>
                <a:cs typeface="Arial Rounded MT Bold"/>
              </a:rPr>
              <a:t>MONDE ÉCONOMIQUE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rgbClr val="A53926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Scénario souhaitable : Le monde économique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2592581"/>
              </p:ext>
            </p:extLst>
          </p:nvPr>
        </p:nvGraphicFramePr>
        <p:xfrm>
          <a:off x="35602" y="836712"/>
          <a:ext cx="9072902" cy="5976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94"/>
                <a:gridCol w="7272808"/>
              </a:tblGrid>
              <a:tr h="31007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dirty="0" smtClean="0">
                          <a:solidFill>
                            <a:srgbClr val="292934"/>
                          </a:solidFill>
                        </a:rPr>
                        <a:t>Quels liens et échanges avec les autres acteurs ? Quelle organisation et quels leviers favorisent ces échanges en 2025 ? 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75922">
                <a:tc>
                  <a:txBody>
                    <a:bodyPr/>
                    <a:lstStyle/>
                    <a:p>
                      <a:r>
                        <a:rPr lang="fr-FR" sz="1000" b="1" i="0" dirty="0" smtClean="0">
                          <a:solidFill>
                            <a:srgbClr val="292934"/>
                          </a:solidFill>
                          <a:latin typeface="+mn-lt"/>
                          <a:cs typeface="Arial"/>
                        </a:rPr>
                        <a:t>Quelle organisation</a:t>
                      </a:r>
                      <a:r>
                        <a:rPr lang="fr-FR" sz="1000" b="1" i="0" baseline="0" dirty="0" smtClean="0">
                          <a:solidFill>
                            <a:srgbClr val="292934"/>
                          </a:solidFill>
                          <a:latin typeface="+mn-lt"/>
                          <a:cs typeface="Arial"/>
                        </a:rPr>
                        <a:t> de la gouvernance globale dans ce futur souhaitable ?</a:t>
                      </a:r>
                    </a:p>
                    <a:p>
                      <a:endParaRPr lang="fr-FR" sz="1000" b="1" i="0" baseline="0" dirty="0" smtClean="0">
                        <a:solidFill>
                          <a:srgbClr val="292934"/>
                        </a:solidFill>
                        <a:latin typeface="+mn-lt"/>
                        <a:cs typeface="Arial"/>
                      </a:endParaRPr>
                    </a:p>
                    <a:p>
                      <a:endParaRPr lang="fr-FR" sz="1000" b="1" i="0" dirty="0">
                        <a:solidFill>
                          <a:srgbClr val="292934"/>
                        </a:solidFill>
                        <a:latin typeface="+mn-lt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976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4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VISION </a:t>
            </a:r>
            <a:r>
              <a:rPr lang="fr-FR" sz="2000" dirty="0">
                <a:latin typeface="Arial Rounded MT Bold"/>
                <a:cs typeface="Arial Rounded MT Bold"/>
              </a:rPr>
              <a:t>2025 – </a:t>
            </a:r>
            <a:r>
              <a:rPr lang="fr-FR" sz="2000" dirty="0" smtClean="0">
                <a:latin typeface="Arial Rounded MT Bold"/>
                <a:cs typeface="Arial Rounded MT Bold"/>
              </a:rPr>
              <a:t>SOCIÉTÉ CIVILE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Scénario souhaitable : </a:t>
            </a:r>
            <a:r>
              <a:rPr lang="fr-FR" sz="1200" b="1" dirty="0">
                <a:solidFill>
                  <a:schemeClr val="bg1"/>
                </a:solidFill>
                <a:latin typeface="Arial"/>
                <a:cs typeface="Arial"/>
              </a:rPr>
              <a:t>La société civile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721068"/>
              </p:ext>
            </p:extLst>
          </p:nvPr>
        </p:nvGraphicFramePr>
        <p:xfrm>
          <a:off x="35602" y="836713"/>
          <a:ext cx="9072902" cy="5976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046"/>
                <a:gridCol w="7704856"/>
              </a:tblGrid>
              <a:tr h="39334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dirty="0" smtClean="0">
                          <a:solidFill>
                            <a:srgbClr val="292934"/>
                          </a:solidFill>
                        </a:rPr>
                        <a:t>Posture</a:t>
                      </a:r>
                      <a:r>
                        <a:rPr lang="fr-FR" sz="1000" b="1" baseline="0" dirty="0" smtClean="0">
                          <a:solidFill>
                            <a:srgbClr val="292934"/>
                          </a:solidFill>
                        </a:rPr>
                        <a:t> et Actions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i="1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Les membres du groupe</a:t>
                      </a:r>
                      <a:r>
                        <a:rPr lang="fr-FR" sz="800" b="0" i="1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 collent ici les post-it retenus pour le scénario souhaitable 2025 axé sur la société civile.</a:t>
                      </a: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r>
                        <a:rPr lang="fr-FR" sz="800" b="1" i="1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Intérêt à agir</a:t>
                      </a: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r>
                        <a:rPr lang="fr-FR" sz="800" b="1" i="1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Posture </a:t>
                      </a: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r>
                        <a:rPr lang="fr-FR" sz="800" b="1" i="1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Actions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432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dirty="0" smtClean="0">
                          <a:solidFill>
                            <a:srgbClr val="292934"/>
                          </a:solidFill>
                        </a:rPr>
                        <a:t>MISE EN RECIT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0" dirty="0" smtClean="0">
                        <a:solidFill>
                          <a:srgbClr val="292934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dirty="0" smtClean="0">
                          <a:solidFill>
                            <a:srgbClr val="292934"/>
                          </a:solidFill>
                        </a:rPr>
                        <a:t>Formulation d</a:t>
                      </a:r>
                      <a:r>
                        <a:rPr lang="fr-FR" sz="1000" b="1" i="0" baseline="0" dirty="0" smtClean="0">
                          <a:solidFill>
                            <a:srgbClr val="292934"/>
                          </a:solidFill>
                        </a:rPr>
                        <a:t>e la vision 2025 qui en découle</a:t>
                      </a:r>
                      <a:endParaRPr lang="fr-FR" sz="1000" b="1" i="0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i="1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À partir</a:t>
                      </a:r>
                      <a:r>
                        <a:rPr lang="fr-FR" sz="800" i="1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 de ces éléments sélectionnés, formulez une vision </a:t>
                      </a:r>
                      <a:r>
                        <a:rPr lang="fr-FR" sz="800" i="1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du territoire en </a:t>
                      </a:r>
                      <a:r>
                        <a:rPr lang="fr-FR" sz="800" i="1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2025, en une phrase ou deux maximum, en présentant l’élément central de la dynamique de contribution qui se dessine.</a:t>
                      </a:r>
                    </a:p>
                    <a:p>
                      <a:endParaRPr lang="fr-FR" sz="800" i="0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  <a:p>
                      <a:r>
                        <a:rPr lang="fr-FR" sz="800" i="0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«  En 2025, la transition écologique s’amorce </a:t>
                      </a:r>
                      <a:r>
                        <a:rPr lang="fr-FR" sz="800" i="0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sur le territoire grâce </a:t>
                      </a:r>
                      <a:r>
                        <a:rPr lang="fr-FR" sz="800" i="0" baseline="0" dirty="0" smtClean="0">
                          <a:solidFill>
                            <a:srgbClr val="292934"/>
                          </a:solidFill>
                          <a:latin typeface="Arial"/>
                          <a:cs typeface="Arial"/>
                        </a:rPr>
                        <a:t>à …</a:t>
                      </a:r>
                      <a:endParaRPr lang="fr-FR" sz="800" i="0" dirty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904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4 </a:t>
            </a:r>
            <a:r>
              <a:rPr lang="fr-FR" sz="2000" dirty="0">
                <a:latin typeface="Arial Rounded MT Bold"/>
                <a:cs typeface="Arial Rounded MT Bold"/>
              </a:rPr>
              <a:t>– SCÉNARIO – </a:t>
            </a:r>
            <a:r>
              <a:rPr lang="fr-FR" sz="2000" dirty="0" smtClean="0">
                <a:latin typeface="Arial Rounded MT Bold"/>
                <a:cs typeface="Arial Rounded MT Bold"/>
              </a:rPr>
              <a:t>SOCIÉTÉ CIVILE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rgbClr val="5B352E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Scénario souhaitable : la société civile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617690"/>
              </p:ext>
            </p:extLst>
          </p:nvPr>
        </p:nvGraphicFramePr>
        <p:xfrm>
          <a:off x="35602" y="836712"/>
          <a:ext cx="9072902" cy="5976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94"/>
                <a:gridCol w="7272808"/>
              </a:tblGrid>
              <a:tr h="26737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dirty="0" smtClean="0">
                          <a:solidFill>
                            <a:srgbClr val="292934"/>
                          </a:solidFill>
                        </a:rPr>
                        <a:t>Quelle posture</a:t>
                      </a:r>
                      <a:r>
                        <a:rPr lang="fr-FR" sz="1000" b="1" baseline="0" dirty="0" smtClean="0">
                          <a:solidFill>
                            <a:srgbClr val="292934"/>
                          </a:solidFill>
                        </a:rPr>
                        <a:t> de la société civile pour favoriser la démocratie contributive ?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028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dirty="0" smtClean="0">
                          <a:solidFill>
                            <a:srgbClr val="292934"/>
                          </a:solidFill>
                        </a:rPr>
                        <a:t>Quelles actions mettent-ils en œuvre et avec quels partenaires ? </a:t>
                      </a:r>
                      <a:endParaRPr lang="fr-FR" sz="1000" b="1" i="0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299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4 </a:t>
            </a:r>
            <a:r>
              <a:rPr lang="fr-FR" sz="2000" dirty="0">
                <a:latin typeface="Arial Rounded MT Bold"/>
                <a:cs typeface="Arial Rounded MT Bold"/>
              </a:rPr>
              <a:t>– SCÉNARIO – </a:t>
            </a:r>
            <a:r>
              <a:rPr lang="fr-FR" sz="2000" dirty="0" smtClean="0">
                <a:latin typeface="Arial Rounded MT Bold"/>
                <a:cs typeface="Arial Rounded MT Bold"/>
              </a:rPr>
              <a:t>SOCIÉTÉ CIVILE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rgbClr val="5B352E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Scénario souhaitable : la société civile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926992"/>
              </p:ext>
            </p:extLst>
          </p:nvPr>
        </p:nvGraphicFramePr>
        <p:xfrm>
          <a:off x="35602" y="836712"/>
          <a:ext cx="9072902" cy="5976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94"/>
                <a:gridCol w="7272808"/>
              </a:tblGrid>
              <a:tr h="31007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dirty="0" smtClean="0">
                          <a:solidFill>
                            <a:srgbClr val="292934"/>
                          </a:solidFill>
                        </a:rPr>
                        <a:t>Quels liens et échanges avec les autres acteurs ? Quelle organisation et quels leviers favorisent ces échanges en 2025 ? 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75922">
                <a:tc>
                  <a:txBody>
                    <a:bodyPr/>
                    <a:lstStyle/>
                    <a:p>
                      <a:r>
                        <a:rPr lang="fr-FR" sz="1000" b="1" i="0" dirty="0" smtClean="0">
                          <a:solidFill>
                            <a:srgbClr val="292934"/>
                          </a:solidFill>
                          <a:latin typeface="+mn-lt"/>
                          <a:cs typeface="Arial"/>
                        </a:rPr>
                        <a:t>Quelle organisation</a:t>
                      </a:r>
                      <a:r>
                        <a:rPr lang="fr-FR" sz="1000" b="1" i="0" baseline="0" dirty="0" smtClean="0">
                          <a:solidFill>
                            <a:srgbClr val="292934"/>
                          </a:solidFill>
                          <a:latin typeface="+mn-lt"/>
                          <a:cs typeface="Arial"/>
                        </a:rPr>
                        <a:t> de la gouvernance globale dans ce futur souhaitable ?</a:t>
                      </a:r>
                    </a:p>
                    <a:p>
                      <a:endParaRPr lang="fr-FR" sz="1000" b="1" i="0" baseline="0" dirty="0" smtClean="0">
                        <a:solidFill>
                          <a:srgbClr val="292934"/>
                        </a:solidFill>
                        <a:latin typeface="+mn-lt"/>
                        <a:cs typeface="Arial"/>
                      </a:endParaRPr>
                    </a:p>
                    <a:p>
                      <a:endParaRPr lang="fr-FR" sz="1000" b="1" i="0" dirty="0">
                        <a:solidFill>
                          <a:srgbClr val="292934"/>
                        </a:solidFill>
                        <a:latin typeface="+mn-lt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baseline="0" dirty="0" smtClean="0">
                        <a:solidFill>
                          <a:srgbClr val="292934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883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Clarté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1620</TotalTime>
  <Words>478</Words>
  <Application>Microsoft Office PowerPoint</Application>
  <PresentationFormat>Affichage à l'écran (4:3)</PresentationFormat>
  <Paragraphs>124</Paragraphs>
  <Slides>9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Arial Rounded MT Bold</vt:lpstr>
      <vt:lpstr>Calibri</vt:lpstr>
      <vt:lpstr>Thème Office</vt:lpstr>
      <vt:lpstr>ATELIER 4 – VISION 2025 – POUVOIRS PUBLICS LOCAUX</vt:lpstr>
      <vt:lpstr>ATELIER 4 – SCÉNARIO – POUVOIRS PUBLICS LOCAUX</vt:lpstr>
      <vt:lpstr>ATELIER 4 – SCÉNARIO – POUVOIRS PUBLICS LOCAUX</vt:lpstr>
      <vt:lpstr>ATELIER 4 – VISION 2025 – MONDE ÉCONOMIQUE</vt:lpstr>
      <vt:lpstr>ATELIER 4 – SCÉNARIO – MONDE ÉCONOMIQUE</vt:lpstr>
      <vt:lpstr>ATELIER 4 – SCÉNARIO – MONDE ÉCONOMIQUE</vt:lpstr>
      <vt:lpstr>ATELIER 4 – VISION 2025 – SOCIÉTÉ CIVILE</vt:lpstr>
      <vt:lpstr>ATELIER 4 – SCÉNARIO – SOCIÉTÉ CIVILE</vt:lpstr>
      <vt:lpstr>ATELIER 4 – SCÉNARIO – SOCIÉTÉ CIVILE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ut</dc:creator>
  <cp:lastModifiedBy>Louise VAISMAN</cp:lastModifiedBy>
  <cp:revision>146</cp:revision>
  <cp:lastPrinted>2015-01-20T17:42:52Z</cp:lastPrinted>
  <dcterms:created xsi:type="dcterms:W3CDTF">2014-06-03T08:40:40Z</dcterms:created>
  <dcterms:modified xsi:type="dcterms:W3CDTF">2016-05-23T16:24:39Z</dcterms:modified>
</cp:coreProperties>
</file>