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1" r:id="rId3"/>
    <p:sldId id="262" r:id="rId4"/>
    <p:sldId id="263" r:id="rId5"/>
  </p:sldIdLst>
  <p:sldSz cx="21388388" cy="30275213"/>
  <p:notesSz cx="6858000" cy="9144000"/>
  <p:defaultTextStyle>
    <a:defPPr>
      <a:defRPr lang="fr-FR"/>
    </a:defPPr>
    <a:lvl1pPr marL="0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070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140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211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281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351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421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2491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8562" algn="l" defTabSz="147607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6">
          <p15:clr>
            <a:srgbClr val="A4A3A4"/>
          </p15:clr>
        </p15:guide>
        <p15:guide id="2" pos="67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8EB6"/>
    <a:srgbClr val="E06821"/>
    <a:srgbClr val="4F8528"/>
    <a:srgbClr val="DF6993"/>
    <a:srgbClr val="BA0B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2" d="100"/>
          <a:sy n="62" d="100"/>
        </p:scale>
        <p:origin x="-828" y="-1392"/>
      </p:cViewPr>
      <p:guideLst>
        <p:guide orient="horz" pos="9536"/>
        <p:guide pos="67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04129" y="9404950"/>
            <a:ext cx="18180130" cy="648954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08258" y="17155956"/>
            <a:ext cx="14971872" cy="77369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2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9360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418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5506582" y="1212423"/>
            <a:ext cx="4812387" cy="2583204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69420" y="1212423"/>
            <a:ext cx="14080689" cy="2583204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4804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0152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89535" y="19454630"/>
            <a:ext cx="18180130" cy="6012994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89535" y="12831938"/>
            <a:ext cx="18180130" cy="6622700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070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140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21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28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35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42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249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8562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1726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69420" y="7064228"/>
            <a:ext cx="9446538" cy="19980241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0872430" y="7064228"/>
            <a:ext cx="9446538" cy="19980241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5914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9424" y="6776885"/>
            <a:ext cx="9450252" cy="2824283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070" indent="0">
              <a:buNone/>
              <a:defRPr sz="6500" b="1"/>
            </a:lvl2pPr>
            <a:lvl3pPr marL="2952140" indent="0">
              <a:buNone/>
              <a:defRPr sz="5800" b="1"/>
            </a:lvl3pPr>
            <a:lvl4pPr marL="4428211" indent="0">
              <a:buNone/>
              <a:defRPr sz="5200" b="1"/>
            </a:lvl4pPr>
            <a:lvl5pPr marL="5904281" indent="0">
              <a:buNone/>
              <a:defRPr sz="5200" b="1"/>
            </a:lvl5pPr>
            <a:lvl6pPr marL="7380351" indent="0">
              <a:buNone/>
              <a:defRPr sz="5200" b="1"/>
            </a:lvl6pPr>
            <a:lvl7pPr marL="8856421" indent="0">
              <a:buNone/>
              <a:defRPr sz="5200" b="1"/>
            </a:lvl7pPr>
            <a:lvl8pPr marL="10332491" indent="0">
              <a:buNone/>
              <a:defRPr sz="5200" b="1"/>
            </a:lvl8pPr>
            <a:lvl9pPr marL="11808562" indent="0">
              <a:buNone/>
              <a:defRPr sz="5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069424" y="9601166"/>
            <a:ext cx="9450252" cy="17443291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0865010" y="6776885"/>
            <a:ext cx="9453965" cy="2824283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070" indent="0">
              <a:buNone/>
              <a:defRPr sz="6500" b="1"/>
            </a:lvl2pPr>
            <a:lvl3pPr marL="2952140" indent="0">
              <a:buNone/>
              <a:defRPr sz="5800" b="1"/>
            </a:lvl3pPr>
            <a:lvl4pPr marL="4428211" indent="0">
              <a:buNone/>
              <a:defRPr sz="5200" b="1"/>
            </a:lvl4pPr>
            <a:lvl5pPr marL="5904281" indent="0">
              <a:buNone/>
              <a:defRPr sz="5200" b="1"/>
            </a:lvl5pPr>
            <a:lvl6pPr marL="7380351" indent="0">
              <a:buNone/>
              <a:defRPr sz="5200" b="1"/>
            </a:lvl6pPr>
            <a:lvl7pPr marL="8856421" indent="0">
              <a:buNone/>
              <a:defRPr sz="5200" b="1"/>
            </a:lvl7pPr>
            <a:lvl8pPr marL="10332491" indent="0">
              <a:buNone/>
              <a:defRPr sz="5200" b="1"/>
            </a:lvl8pPr>
            <a:lvl9pPr marL="11808562" indent="0">
              <a:buNone/>
              <a:defRPr sz="5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0865010" y="9601166"/>
            <a:ext cx="9453965" cy="17443291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0406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5274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4367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9425" y="1205401"/>
            <a:ext cx="7036632" cy="5129967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62269" y="1205413"/>
            <a:ext cx="11956705" cy="25839056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69425" y="6335380"/>
            <a:ext cx="7036632" cy="20709089"/>
          </a:xfrm>
        </p:spPr>
        <p:txBody>
          <a:bodyPr/>
          <a:lstStyle>
            <a:lvl1pPr marL="0" indent="0">
              <a:buNone/>
              <a:defRPr sz="4500"/>
            </a:lvl1pPr>
            <a:lvl2pPr marL="1476070" indent="0">
              <a:buNone/>
              <a:defRPr sz="3900"/>
            </a:lvl2pPr>
            <a:lvl3pPr marL="2952140" indent="0">
              <a:buNone/>
              <a:defRPr sz="3200"/>
            </a:lvl3pPr>
            <a:lvl4pPr marL="4428211" indent="0">
              <a:buNone/>
              <a:defRPr sz="2900"/>
            </a:lvl4pPr>
            <a:lvl5pPr marL="5904281" indent="0">
              <a:buNone/>
              <a:defRPr sz="2900"/>
            </a:lvl5pPr>
            <a:lvl6pPr marL="7380351" indent="0">
              <a:buNone/>
              <a:defRPr sz="2900"/>
            </a:lvl6pPr>
            <a:lvl7pPr marL="8856421" indent="0">
              <a:buNone/>
              <a:defRPr sz="2900"/>
            </a:lvl7pPr>
            <a:lvl8pPr marL="10332491" indent="0">
              <a:buNone/>
              <a:defRPr sz="2900"/>
            </a:lvl8pPr>
            <a:lvl9pPr marL="11808562" indent="0">
              <a:buNone/>
              <a:defRPr sz="2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8958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92274" y="21192654"/>
            <a:ext cx="12833033" cy="2501912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192274" y="2705147"/>
            <a:ext cx="12833033" cy="18165128"/>
          </a:xfrm>
        </p:spPr>
        <p:txBody>
          <a:bodyPr/>
          <a:lstStyle>
            <a:lvl1pPr marL="0" indent="0">
              <a:buNone/>
              <a:defRPr sz="10300"/>
            </a:lvl1pPr>
            <a:lvl2pPr marL="1476070" indent="0">
              <a:buNone/>
              <a:defRPr sz="9000"/>
            </a:lvl2pPr>
            <a:lvl3pPr marL="2952140" indent="0">
              <a:buNone/>
              <a:defRPr sz="7700"/>
            </a:lvl3pPr>
            <a:lvl4pPr marL="4428211" indent="0">
              <a:buNone/>
              <a:defRPr sz="6500"/>
            </a:lvl4pPr>
            <a:lvl5pPr marL="5904281" indent="0">
              <a:buNone/>
              <a:defRPr sz="6500"/>
            </a:lvl5pPr>
            <a:lvl6pPr marL="7380351" indent="0">
              <a:buNone/>
              <a:defRPr sz="6500"/>
            </a:lvl6pPr>
            <a:lvl7pPr marL="8856421" indent="0">
              <a:buNone/>
              <a:defRPr sz="6500"/>
            </a:lvl7pPr>
            <a:lvl8pPr marL="10332491" indent="0">
              <a:buNone/>
              <a:defRPr sz="6500"/>
            </a:lvl8pPr>
            <a:lvl9pPr marL="11808562" indent="0">
              <a:buNone/>
              <a:defRPr sz="6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192274" y="23694566"/>
            <a:ext cx="12833033" cy="3553130"/>
          </a:xfrm>
        </p:spPr>
        <p:txBody>
          <a:bodyPr/>
          <a:lstStyle>
            <a:lvl1pPr marL="0" indent="0">
              <a:buNone/>
              <a:defRPr sz="4500"/>
            </a:lvl1pPr>
            <a:lvl2pPr marL="1476070" indent="0">
              <a:buNone/>
              <a:defRPr sz="3900"/>
            </a:lvl2pPr>
            <a:lvl3pPr marL="2952140" indent="0">
              <a:buNone/>
              <a:defRPr sz="3200"/>
            </a:lvl3pPr>
            <a:lvl4pPr marL="4428211" indent="0">
              <a:buNone/>
              <a:defRPr sz="2900"/>
            </a:lvl4pPr>
            <a:lvl5pPr marL="5904281" indent="0">
              <a:buNone/>
              <a:defRPr sz="2900"/>
            </a:lvl5pPr>
            <a:lvl6pPr marL="7380351" indent="0">
              <a:buNone/>
              <a:defRPr sz="2900"/>
            </a:lvl6pPr>
            <a:lvl7pPr marL="8856421" indent="0">
              <a:buNone/>
              <a:defRPr sz="2900"/>
            </a:lvl7pPr>
            <a:lvl8pPr marL="10332491" indent="0">
              <a:buNone/>
              <a:defRPr sz="2900"/>
            </a:lvl8pPr>
            <a:lvl9pPr marL="11808562" indent="0">
              <a:buNone/>
              <a:defRPr sz="2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3992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69420" y="1212413"/>
            <a:ext cx="19249549" cy="5045868"/>
          </a:xfrm>
          <a:prstGeom prst="rect">
            <a:avLst/>
          </a:prstGeom>
        </p:spPr>
        <p:txBody>
          <a:bodyPr vert="horz" lIns="295214" tIns="147607" rIns="295214" bIns="147607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9420" y="7064228"/>
            <a:ext cx="19249549" cy="19980241"/>
          </a:xfrm>
          <a:prstGeom prst="rect">
            <a:avLst/>
          </a:prstGeom>
        </p:spPr>
        <p:txBody>
          <a:bodyPr vert="horz" lIns="295214" tIns="147607" rIns="295214" bIns="147607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69419" y="28060649"/>
            <a:ext cx="4990624" cy="1611875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952140"/>
            <a:fld id="{47C01D72-1640-4227-865C-7D0BE7E724D9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2952140"/>
              <a:t>20/05/2016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99" y="28060649"/>
            <a:ext cx="6772990" cy="1611875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952140"/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5328345" y="28060649"/>
            <a:ext cx="4990624" cy="1611875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952140"/>
            <a:fld id="{5E7FA326-8996-4690-B136-13B29E8EBED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2952140"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70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2952140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053" indent="-1107053" algn="l" defTabSz="2952140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614" indent="-922544" algn="l" defTabSz="2952140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176" indent="-738035" algn="l" defTabSz="295214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246" indent="-738035" algn="l" defTabSz="2952140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316" indent="-738035" algn="l" defTabSz="2952140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386" indent="-738035" algn="l" defTabSz="295214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4456" indent="-738035" algn="l" defTabSz="295214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0527" indent="-738035" algn="l" defTabSz="295214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6597" indent="-738035" algn="l" defTabSz="295214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070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140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211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281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351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421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2491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8562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3244" y="411907"/>
            <a:ext cx="20628960" cy="1374527"/>
          </a:xfrm>
        </p:spPr>
        <p:txBody>
          <a:bodyPr vert="horz" lIns="295214" tIns="147607" rIns="295214" bIns="147607" rtlCol="0" anchor="ctr">
            <a:normAutofit/>
          </a:bodyPr>
          <a:lstStyle/>
          <a:p>
            <a:r>
              <a:rPr lang="fr-FR" sz="4800" dirty="0">
                <a:solidFill>
                  <a:srgbClr val="E7885F"/>
                </a:solidFill>
                <a:latin typeface="Arial Rounded MT Bold"/>
                <a:cs typeface="Arial Rounded MT Bold"/>
              </a:rPr>
              <a:t>ATELIER 2 – Monde du STATU QUO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43244" y="1979672"/>
            <a:ext cx="20628960" cy="226786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295214" tIns="147607" rIns="295214" bIns="147607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En 2025, </a:t>
            </a:r>
            <a:r>
              <a:rPr lang="fr-FR" sz="2000" dirty="0" smtClean="0">
                <a:solidFill>
                  <a:srgbClr val="000000"/>
                </a:solidFill>
                <a:latin typeface="Calibri"/>
              </a:rPr>
              <a:t>votre territoire est confronté 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à une série de crises climatiques et environnementales inédites. Face à cette situation d’urgence, une « Conférence </a:t>
            </a:r>
            <a:r>
              <a:rPr lang="fr-FR" sz="2000" dirty="0" err="1">
                <a:solidFill>
                  <a:srgbClr val="000000"/>
                </a:solidFill>
                <a:latin typeface="Calibri"/>
              </a:rPr>
              <a:t>InterMondes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 2025 » est organisée pour consulter les différents mondes sur leur façon de s’organiser face à la crise. Deux représentants de votre monde sont </a:t>
            </a:r>
            <a:r>
              <a:rPr lang="fr-FR" sz="2000" dirty="0" smtClean="0">
                <a:solidFill>
                  <a:srgbClr val="000000"/>
                </a:solidFill>
                <a:latin typeface="Calibri"/>
              </a:rPr>
              <a:t>invités 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à participer à une table ronde pour présenter la gouvernance locale qui émerge. </a:t>
            </a:r>
          </a:p>
          <a:p>
            <a:pPr marL="738035" indent="-738035" algn="just">
              <a:buFont typeface="Arial" pitchFamily="34" charset="0"/>
              <a:buAutoNum type="arabicParenR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Préciser qui seront ces deux intervenants du futur (type d’acteur, rôle).</a:t>
            </a:r>
          </a:p>
          <a:p>
            <a:pPr marL="738035" indent="-738035" algn="just">
              <a:buFont typeface="Arial" pitchFamily="34" charset="0"/>
              <a:buAutoNum type="arabicParenR"/>
            </a:pPr>
            <a:r>
              <a:rPr lang="fr-FR" sz="2000" dirty="0">
                <a:solidFill>
                  <a:srgbClr val="000000"/>
                </a:solidFill>
              </a:rPr>
              <a:t>Préparer les deux interventions en imaginant le rôle des différents acteurs du territoire et leur mode d’organisation. Les questions du tableau ci-dessous sont celles qui vous seront posées lors de la table-ronde.</a:t>
            </a:r>
            <a:endParaRPr lang="fr-FR" sz="2000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553055"/>
              </p:ext>
            </p:extLst>
          </p:nvPr>
        </p:nvGraphicFramePr>
        <p:xfrm>
          <a:off x="343244" y="4540346"/>
          <a:ext cx="20628960" cy="2532211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90784"/>
                <a:gridCol w="17638176"/>
              </a:tblGrid>
              <a:tr h="2106266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Vous</a:t>
                      </a:r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Présentez-vous.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Qui êtes-vous ? Pourquoi êtes-vous présent à cette conférence, en tant que représentant de votre monde 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545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Votre</a:t>
                      </a:r>
                      <a:r>
                        <a:rPr lang="fr-FR" sz="2400" b="1" baseline="0" dirty="0" smtClean="0">
                          <a:solidFill>
                            <a:schemeClr val="bg1"/>
                          </a:solidFill>
                        </a:rPr>
                        <a:t> monde (Représentant 1)</a:t>
                      </a:r>
                      <a:endParaRPr lang="fr-FR" sz="2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Décrivez le contexte territorial de votre monde.</a:t>
                      </a:r>
                    </a:p>
                    <a:p>
                      <a:pPr marL="0" lvl="0" indent="0"/>
                      <a:r>
                        <a:rPr lang="fr-FR" sz="1800" i="1" dirty="0" smtClean="0"/>
                        <a:t>Quel est le nom de votre </a:t>
                      </a: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monde</a:t>
                      </a:r>
                      <a:r>
                        <a:rPr lang="fr-FR" sz="1800" i="1" dirty="0" smtClean="0"/>
                        <a:t> ? Qu’est-ce </a:t>
                      </a:r>
                      <a:r>
                        <a:rPr lang="fr-FR" sz="1800" i="1" dirty="0" smtClean="0"/>
                        <a:t>qui le </a:t>
                      </a:r>
                      <a:r>
                        <a:rPr lang="fr-FR" sz="1800" i="1" dirty="0" smtClean="0"/>
                        <a:t>caractérise ? </a:t>
                      </a:r>
                    </a:p>
                    <a:p>
                      <a:pPr marL="0" lvl="0" indent="0"/>
                      <a:r>
                        <a:rPr lang="fr-FR" sz="1800" i="1" dirty="0" smtClean="0"/>
                        <a:t>Comment les gens vivent-ils sur votre</a:t>
                      </a:r>
                      <a:r>
                        <a:rPr lang="fr-FR" sz="1800" i="1" baseline="0" dirty="0" smtClean="0"/>
                        <a:t> </a:t>
                      </a:r>
                      <a:r>
                        <a:rPr lang="fr-FR" sz="1800" i="1" baseline="0" dirty="0" smtClean="0"/>
                        <a:t>territoire </a:t>
                      </a:r>
                      <a:r>
                        <a:rPr lang="fr-FR" sz="1800" i="1" dirty="0" smtClean="0"/>
                        <a:t>? </a:t>
                      </a:r>
                      <a:r>
                        <a:rPr lang="fr-FR" sz="1800" i="1" dirty="0" smtClean="0"/>
                        <a:t>Existent-ils des tensions et conflits </a:t>
                      </a:r>
                      <a:r>
                        <a:rPr lang="fr-FR" sz="1800" i="1" dirty="0" smtClean="0"/>
                        <a:t>particuliers ?</a:t>
                      </a: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31110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La situation</a:t>
                      </a:r>
                      <a:r>
                        <a:rPr lang="fr-FR" sz="2400" b="1" baseline="0" dirty="0" smtClean="0">
                          <a:solidFill>
                            <a:schemeClr val="bg1"/>
                          </a:solidFill>
                        </a:rPr>
                        <a:t> de crise (Représentant 1)</a:t>
                      </a:r>
                      <a:endParaRPr lang="fr-FR" sz="2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Traduisez les conséquences de la crise sur votre territoire.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sont les répercussions de la crise environnementale sur votre territoire 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initiatives émergent face à la crise ?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9519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Les réponses qui s’organisent </a:t>
                      </a:r>
                      <a:r>
                        <a:rPr lang="fr-FR" sz="2400" b="1" baseline="0" dirty="0" smtClean="0">
                          <a:solidFill>
                            <a:srgbClr val="FFFFFF"/>
                          </a:solidFill>
                        </a:rPr>
                        <a:t>(Représentant 2)</a:t>
                      </a:r>
                      <a:endParaRPr lang="fr-FR" sz="2400" b="1" dirty="0" smtClean="0">
                        <a:solidFill>
                          <a:srgbClr val="FFFFFF"/>
                        </a:solidFill>
                      </a:endParaRPr>
                    </a:p>
                    <a:p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53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Identifiez les actions mises en place,</a:t>
                      </a:r>
                      <a:r>
                        <a:rPr lang="fr-FR" sz="1800" b="1" baseline="0" dirty="0" smtClean="0"/>
                        <a:t> </a:t>
                      </a:r>
                      <a:r>
                        <a:rPr lang="fr-FR" sz="1800" b="1" dirty="0" smtClean="0"/>
                        <a:t>les leviers mobilisés, les acteurs impliqués, 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Qui sont les initiateurs et les porteurs de ces actions ? Quelles difficultés et quels blocages rencontrez-vous ? Sur quels acteurs, quelles ressources et quels moyens vous appuyez-vous ?</a:t>
                      </a:r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0943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La gouvernance face à la crise </a:t>
                      </a:r>
                      <a:r>
                        <a:rPr lang="fr-FR" sz="2400" b="1" baseline="0" dirty="0" smtClean="0">
                          <a:solidFill>
                            <a:srgbClr val="FFFFFF"/>
                          </a:solidFill>
                        </a:rPr>
                        <a:t>(Représentant 2)</a:t>
                      </a:r>
                      <a:endParaRPr lang="fr-FR" sz="2400" b="1" dirty="0" smtClean="0">
                        <a:solidFill>
                          <a:srgbClr val="FFFFFF"/>
                        </a:solidFill>
                      </a:endParaRPr>
                    </a:p>
                    <a:p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534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Décrivez le système</a:t>
                      </a:r>
                      <a:r>
                        <a:rPr lang="fr-FR" sz="1800" b="1" baseline="0" dirty="0" smtClean="0"/>
                        <a:t> de gouvernance locale qui en résulte.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Quels sont les modes d’organisation et de régulation du territoire ? Quelles interactions entre les différents acteurs 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règles, procédures et organes de décision?</a:t>
                      </a: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68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3244" y="411907"/>
            <a:ext cx="20628960" cy="1374527"/>
          </a:xfrm>
        </p:spPr>
        <p:txBody>
          <a:bodyPr vert="horz" lIns="295214" tIns="147607" rIns="295214" bIns="147607" rtlCol="0" anchor="ctr">
            <a:normAutofit/>
          </a:bodyPr>
          <a:lstStyle/>
          <a:p>
            <a:r>
              <a:rPr lang="fr-FR" sz="4800" dirty="0">
                <a:solidFill>
                  <a:srgbClr val="000000"/>
                </a:solidFill>
                <a:latin typeface="Arial Rounded MT Bold"/>
                <a:cs typeface="Arial Rounded MT Bold"/>
              </a:rPr>
              <a:t>ATELIER 2 – Monde de la CATASTROPHE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43244" y="1979672"/>
            <a:ext cx="20628960" cy="2267867"/>
          </a:xfrm>
          <a:prstGeom prst="rect">
            <a:avLst/>
          </a:prstGeom>
          <a:noFill/>
          <a:ln>
            <a:solidFill>
              <a:srgbClr val="BA0B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295214" tIns="147607" rIns="295214" bIns="147607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En 2025, </a:t>
            </a:r>
            <a:r>
              <a:rPr lang="fr-FR" sz="2000" dirty="0" smtClean="0">
                <a:solidFill>
                  <a:srgbClr val="000000"/>
                </a:solidFill>
                <a:latin typeface="Calibri"/>
              </a:rPr>
              <a:t>votre territoire est confronté 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à une série de crises climatiques et environnementales inédites. Face à cette situation d’urgence, une « Conférence </a:t>
            </a:r>
            <a:r>
              <a:rPr lang="fr-FR" sz="2000" dirty="0" err="1">
                <a:solidFill>
                  <a:srgbClr val="000000"/>
                </a:solidFill>
                <a:latin typeface="Calibri"/>
              </a:rPr>
              <a:t>InterMondes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 2025 » est organisée pour consulter les différents mondes sur leur façon de s’organiser face à la crise. Deux représentants de votre monde sont </a:t>
            </a:r>
            <a:r>
              <a:rPr lang="fr-FR" sz="2000" dirty="0" smtClean="0">
                <a:solidFill>
                  <a:srgbClr val="000000"/>
                </a:solidFill>
                <a:latin typeface="Calibri"/>
              </a:rPr>
              <a:t>invités 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à participer à une table ronde pour présenter la gouvernance locale qui émerge. </a:t>
            </a:r>
          </a:p>
          <a:p>
            <a:pPr marL="738035" indent="-738035" algn="just">
              <a:buFont typeface="Arial" pitchFamily="34" charset="0"/>
              <a:buAutoNum type="arabicParenR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Préciser qui seront ces deux intervenants du futur (type d’acteur, rôle).</a:t>
            </a:r>
          </a:p>
          <a:p>
            <a:pPr marL="738035" indent="-738035" algn="just">
              <a:buFont typeface="Arial" pitchFamily="34" charset="0"/>
              <a:buAutoNum type="arabicParenR"/>
            </a:pPr>
            <a:r>
              <a:rPr lang="fr-FR" sz="2000" dirty="0">
                <a:solidFill>
                  <a:srgbClr val="000000"/>
                </a:solidFill>
              </a:rPr>
              <a:t>Préparer les deux interventions en imaginant le rôle des différents acteurs du territoire et leur mode d’organisation. Les questions du tableau ci-dessous sont celles qui vous seront posées lors de la table-ronde.</a:t>
            </a:r>
            <a:endParaRPr lang="fr-FR" sz="2000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491548"/>
              </p:ext>
            </p:extLst>
          </p:nvPr>
        </p:nvGraphicFramePr>
        <p:xfrm>
          <a:off x="343244" y="4540346"/>
          <a:ext cx="20628960" cy="2532211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90784"/>
                <a:gridCol w="17638176"/>
              </a:tblGrid>
              <a:tr h="2106266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Vous</a:t>
                      </a:r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B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Présentez-vous.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Qui êtes-vous ? Pourquoi êtes-vous présent à cette conférence, en tant que représentant de votre monde 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545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Votre</a:t>
                      </a:r>
                      <a:r>
                        <a:rPr lang="fr-FR" sz="2400" b="1" baseline="0" dirty="0" smtClean="0">
                          <a:solidFill>
                            <a:schemeClr val="bg1"/>
                          </a:solidFill>
                        </a:rPr>
                        <a:t> monde (Représentant 1)</a:t>
                      </a:r>
                      <a:endParaRPr lang="fr-FR" sz="2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B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Décrivez le contexte territorial de votre monde.</a:t>
                      </a:r>
                    </a:p>
                    <a:p>
                      <a:pPr marL="0" lvl="0" indent="0"/>
                      <a:r>
                        <a:rPr lang="fr-FR" sz="1800" i="1" dirty="0" smtClean="0"/>
                        <a:t>Quel est le nom de votre </a:t>
                      </a: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monde</a:t>
                      </a:r>
                      <a:r>
                        <a:rPr lang="fr-FR" sz="1800" i="1" dirty="0" smtClean="0"/>
                        <a:t> ? Qu’est-ce </a:t>
                      </a:r>
                      <a:r>
                        <a:rPr lang="fr-FR" sz="1800" i="1" dirty="0" smtClean="0"/>
                        <a:t>qui </a:t>
                      </a:r>
                      <a:r>
                        <a:rPr lang="fr-FR" sz="1800" i="1" dirty="0" smtClean="0"/>
                        <a:t>le caractérise ? </a:t>
                      </a:r>
                    </a:p>
                    <a:p>
                      <a:pPr marL="0" lvl="0" indent="0"/>
                      <a:r>
                        <a:rPr lang="fr-FR" sz="1800" i="1" dirty="0" smtClean="0"/>
                        <a:t>Comment les gens vivent-ils sur votre </a:t>
                      </a:r>
                      <a:r>
                        <a:rPr lang="fr-FR" sz="1800" i="1" dirty="0" smtClean="0"/>
                        <a:t>territoire ? </a:t>
                      </a:r>
                      <a:r>
                        <a:rPr lang="fr-FR" sz="1800" i="1" dirty="0" smtClean="0"/>
                        <a:t>Existent-ils des tensions et conflits </a:t>
                      </a:r>
                      <a:r>
                        <a:rPr lang="fr-FR" sz="1800" i="1" dirty="0" smtClean="0"/>
                        <a:t>particuliers ?</a:t>
                      </a: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31110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La situation</a:t>
                      </a:r>
                      <a:r>
                        <a:rPr lang="fr-FR" sz="2400" b="1" baseline="0" dirty="0" smtClean="0">
                          <a:solidFill>
                            <a:schemeClr val="bg1"/>
                          </a:solidFill>
                        </a:rPr>
                        <a:t> de crise (Représentant 1)</a:t>
                      </a:r>
                      <a:endParaRPr lang="fr-FR" sz="2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B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Traduisez les conséquences de la crise sur votre territoire.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sont les répercussions de la crise environnementale sur votre territoire 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initiatives émergent face à la crise ?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9519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Les réponses qui s’organisent </a:t>
                      </a:r>
                      <a:r>
                        <a:rPr lang="fr-FR" sz="2400" b="1" baseline="0" dirty="0" smtClean="0">
                          <a:solidFill>
                            <a:srgbClr val="FFFFFF"/>
                          </a:solidFill>
                        </a:rPr>
                        <a:t>(Représentant 2)</a:t>
                      </a:r>
                      <a:endParaRPr lang="fr-FR" sz="2400" b="1" dirty="0" smtClean="0">
                        <a:solidFill>
                          <a:srgbClr val="FFFFFF"/>
                        </a:solidFill>
                      </a:endParaRPr>
                    </a:p>
                    <a:p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B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Identifiez les actions mises en place,</a:t>
                      </a:r>
                      <a:r>
                        <a:rPr lang="fr-FR" sz="1800" b="1" baseline="0" dirty="0" smtClean="0"/>
                        <a:t> </a:t>
                      </a:r>
                      <a:r>
                        <a:rPr lang="fr-FR" sz="1800" b="1" dirty="0" smtClean="0"/>
                        <a:t>les leviers mobilisés, les acteurs impliqués, 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Qui sont les initiateurs et les porteurs de ces actions ? Quelles difficultés et quels blocages rencontrez-vous ? Sur quels acteurs, quelles ressources et quels moyens vous appuyez-vous ?</a:t>
                      </a:r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0943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La gouvernance face à la crise </a:t>
                      </a:r>
                      <a:r>
                        <a:rPr lang="fr-FR" sz="2400" b="1" baseline="0" dirty="0" smtClean="0">
                          <a:solidFill>
                            <a:srgbClr val="FFFFFF"/>
                          </a:solidFill>
                        </a:rPr>
                        <a:t>(Représentant 2)</a:t>
                      </a:r>
                      <a:endParaRPr lang="fr-FR" sz="2400" b="1" dirty="0" smtClean="0">
                        <a:solidFill>
                          <a:srgbClr val="FFFFFF"/>
                        </a:solidFill>
                      </a:endParaRPr>
                    </a:p>
                    <a:p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B2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Décrivez le système</a:t>
                      </a:r>
                      <a:r>
                        <a:rPr lang="fr-FR" sz="1800" b="1" baseline="0" dirty="0" smtClean="0"/>
                        <a:t> de gouvernance locale qui en résulte.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Quels sont les modes d’organisation et de régulation du territoire ? Quelles interactions entre les différents acteurs 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règles, procédures et organes de décision?</a:t>
                      </a: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29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3244" y="411907"/>
            <a:ext cx="20628960" cy="1374527"/>
          </a:xfrm>
        </p:spPr>
        <p:txBody>
          <a:bodyPr vert="horz" lIns="295214" tIns="147607" rIns="295214" bIns="147607" rtlCol="0" anchor="ctr">
            <a:normAutofit/>
          </a:bodyPr>
          <a:lstStyle/>
          <a:p>
            <a:r>
              <a:rPr lang="fr-FR" sz="4800" dirty="0">
                <a:solidFill>
                  <a:srgbClr val="DF6993"/>
                </a:solidFill>
                <a:latin typeface="Arial Rounded MT Bold"/>
                <a:cs typeface="Arial Rounded MT Bold"/>
              </a:rPr>
              <a:t>ATELIER 2 – Monde de l’ALTERNATIVE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43244" y="1979672"/>
            <a:ext cx="20628960" cy="2267867"/>
          </a:xfrm>
          <a:prstGeom prst="rect">
            <a:avLst/>
          </a:prstGeom>
          <a:noFill/>
          <a:ln>
            <a:solidFill>
              <a:srgbClr val="4F85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295214" tIns="147607" rIns="295214" bIns="147607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En 2025, </a:t>
            </a:r>
            <a:r>
              <a:rPr lang="fr-FR" sz="2000" dirty="0" smtClean="0">
                <a:solidFill>
                  <a:srgbClr val="000000"/>
                </a:solidFill>
                <a:latin typeface="Calibri"/>
              </a:rPr>
              <a:t>votre territoire est confronté 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à une série de crises climatiques et environnementales inédites. Face à cette situation d’urgence, une « Conférence </a:t>
            </a:r>
            <a:r>
              <a:rPr lang="fr-FR" sz="2000" dirty="0" err="1">
                <a:solidFill>
                  <a:srgbClr val="000000"/>
                </a:solidFill>
                <a:latin typeface="Calibri"/>
              </a:rPr>
              <a:t>InterMondes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 2025 » est organisée pour consulter les différents mondes sur leur façon de s’organiser face à la crise. Deux représentants de votre monde sont </a:t>
            </a:r>
            <a:r>
              <a:rPr lang="fr-FR" sz="2000" dirty="0" smtClean="0">
                <a:solidFill>
                  <a:srgbClr val="000000"/>
                </a:solidFill>
                <a:latin typeface="Calibri"/>
              </a:rPr>
              <a:t>invités 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à participer à une table ronde pour présenter la gouvernance locale qui émerge. </a:t>
            </a:r>
          </a:p>
          <a:p>
            <a:pPr marL="738035" indent="-738035" algn="just">
              <a:buFont typeface="Arial" pitchFamily="34" charset="0"/>
              <a:buAutoNum type="arabicParenR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Préciser qui seront ces deux intervenants du futur (type d’acteur, rôle).</a:t>
            </a:r>
          </a:p>
          <a:p>
            <a:pPr marL="738035" indent="-738035" algn="just">
              <a:buFont typeface="Arial" pitchFamily="34" charset="0"/>
              <a:buAutoNum type="arabicParenR"/>
            </a:pPr>
            <a:r>
              <a:rPr lang="fr-FR" sz="2000" dirty="0">
                <a:solidFill>
                  <a:srgbClr val="000000"/>
                </a:solidFill>
              </a:rPr>
              <a:t>Préparer les deux interventions en imaginant le rôle des différents acteurs du territoire et leur mode d’organisation. Les questions du tableau ci-dessous sont celles qui vous seront posées lors de la table-ronde.</a:t>
            </a:r>
            <a:endParaRPr lang="fr-FR" sz="2000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544713"/>
              </p:ext>
            </p:extLst>
          </p:nvPr>
        </p:nvGraphicFramePr>
        <p:xfrm>
          <a:off x="343244" y="4540346"/>
          <a:ext cx="20628960" cy="2532211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90784"/>
                <a:gridCol w="17638176"/>
              </a:tblGrid>
              <a:tr h="2106266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Vous</a:t>
                      </a:r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5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Présentez-vous.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Qui êtes-vous ? Pourquoi êtes-vous présent à cette conférence, en tant que représentant de votre monde 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545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Votre</a:t>
                      </a:r>
                      <a:r>
                        <a:rPr lang="fr-FR" sz="2400" b="1" baseline="0" dirty="0" smtClean="0">
                          <a:solidFill>
                            <a:schemeClr val="bg1"/>
                          </a:solidFill>
                        </a:rPr>
                        <a:t> monde (Représentant 1)</a:t>
                      </a:r>
                      <a:endParaRPr lang="fr-FR" sz="2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5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Décrivez le contexte territorial de votre monde.</a:t>
                      </a:r>
                    </a:p>
                    <a:p>
                      <a:pPr marL="0" lvl="0" indent="0"/>
                      <a:r>
                        <a:rPr lang="fr-FR" sz="1800" i="1" dirty="0" smtClean="0"/>
                        <a:t>Quel est le nom de votre </a:t>
                      </a: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monde</a:t>
                      </a:r>
                      <a:r>
                        <a:rPr lang="fr-FR" sz="1800" i="1" dirty="0" smtClean="0"/>
                        <a:t> ? Qu’est-ce </a:t>
                      </a:r>
                      <a:r>
                        <a:rPr lang="fr-FR" sz="1800" i="1" dirty="0" smtClean="0"/>
                        <a:t>qui </a:t>
                      </a:r>
                      <a:r>
                        <a:rPr lang="fr-FR" sz="1800" i="1" dirty="0" smtClean="0"/>
                        <a:t>le caractérise ? </a:t>
                      </a:r>
                    </a:p>
                    <a:p>
                      <a:pPr marL="0" lvl="0" indent="0"/>
                      <a:r>
                        <a:rPr lang="fr-FR" sz="1800" i="1" dirty="0" smtClean="0"/>
                        <a:t>Comment les gens vivent-ils sur votre </a:t>
                      </a:r>
                      <a:r>
                        <a:rPr lang="fr-FR" sz="1800" i="1" dirty="0" smtClean="0"/>
                        <a:t>territoire ? </a:t>
                      </a:r>
                      <a:r>
                        <a:rPr lang="fr-FR" sz="1800" i="1" dirty="0" smtClean="0"/>
                        <a:t>Existent-ils des tensions et conflits </a:t>
                      </a:r>
                      <a:r>
                        <a:rPr lang="fr-FR" sz="1800" i="1" dirty="0" smtClean="0"/>
                        <a:t>particuliers ?</a:t>
                      </a: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31110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La situation</a:t>
                      </a:r>
                      <a:r>
                        <a:rPr lang="fr-FR" sz="2400" b="1" baseline="0" dirty="0" smtClean="0">
                          <a:solidFill>
                            <a:schemeClr val="bg1"/>
                          </a:solidFill>
                        </a:rPr>
                        <a:t> de crise (Représentant 1)</a:t>
                      </a:r>
                      <a:endParaRPr lang="fr-FR" sz="2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5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Traduisez les conséquences de la crise sur votre territoire.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sont les répercussions de la crise environnementale sur votre territoire 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initiatives émergent face à la crise ?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9519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Les réponses qui s’organisent </a:t>
                      </a:r>
                      <a:r>
                        <a:rPr lang="fr-FR" sz="2400" b="1" baseline="0" dirty="0" smtClean="0">
                          <a:solidFill>
                            <a:srgbClr val="FFFFFF"/>
                          </a:solidFill>
                        </a:rPr>
                        <a:t>(Représentant 2)</a:t>
                      </a:r>
                      <a:endParaRPr lang="fr-FR" sz="2400" b="1" dirty="0" smtClean="0">
                        <a:solidFill>
                          <a:srgbClr val="FFFFFF"/>
                        </a:solidFill>
                      </a:endParaRPr>
                    </a:p>
                    <a:p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5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Identifiez les actions mises en place,</a:t>
                      </a:r>
                      <a:r>
                        <a:rPr lang="fr-FR" sz="1800" b="1" baseline="0" dirty="0" smtClean="0"/>
                        <a:t> </a:t>
                      </a:r>
                      <a:r>
                        <a:rPr lang="fr-FR" sz="1800" b="1" dirty="0" smtClean="0"/>
                        <a:t>les leviers mobilisés, les acteurs impliqués, 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Qui sont les initiateurs et les porteurs de ces actions ? Quelles difficultés et quels blocages rencontrez-vous ? Sur quels acteurs, quelles ressources et quels moyens vous appuyez-vous ?</a:t>
                      </a:r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0943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La gouvernance face à la crise </a:t>
                      </a:r>
                      <a:r>
                        <a:rPr lang="fr-FR" sz="2400" b="1" baseline="0" dirty="0" smtClean="0">
                          <a:solidFill>
                            <a:srgbClr val="FFFFFF"/>
                          </a:solidFill>
                        </a:rPr>
                        <a:t>(Représentant 2)</a:t>
                      </a:r>
                      <a:endParaRPr lang="fr-FR" sz="2400" b="1" dirty="0" smtClean="0">
                        <a:solidFill>
                          <a:srgbClr val="FFFFFF"/>
                        </a:solidFill>
                      </a:endParaRPr>
                    </a:p>
                    <a:p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52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Décrivez le système</a:t>
                      </a:r>
                      <a:r>
                        <a:rPr lang="fr-FR" sz="1800" b="1" baseline="0" dirty="0" smtClean="0"/>
                        <a:t> de gouvernance locale qui en résulte.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Quels sont les modes d’organisation et de régulation du territoire ? Quelles interactions entre les différents acteurs 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règles, procédures et organes de décision?</a:t>
                      </a: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29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3244" y="411907"/>
            <a:ext cx="20628960" cy="1374527"/>
          </a:xfrm>
        </p:spPr>
        <p:txBody>
          <a:bodyPr vert="horz" lIns="295214" tIns="147607" rIns="295214" bIns="147607" rtlCol="0" anchor="ctr">
            <a:normAutofit/>
          </a:bodyPr>
          <a:lstStyle/>
          <a:p>
            <a:r>
              <a:rPr lang="fr-FR" sz="4800" dirty="0">
                <a:solidFill>
                  <a:srgbClr val="E06821"/>
                </a:solidFill>
                <a:latin typeface="Arial Rounded MT Bold"/>
                <a:cs typeface="Arial Rounded MT Bold"/>
              </a:rPr>
              <a:t>ATELIER 2 – Monde de la TECHNO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43244" y="1979672"/>
            <a:ext cx="20628960" cy="2267867"/>
          </a:xfrm>
          <a:prstGeom prst="rect">
            <a:avLst/>
          </a:prstGeom>
          <a:noFill/>
          <a:ln>
            <a:solidFill>
              <a:srgbClr val="008E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295214" tIns="147607" rIns="295214" bIns="147607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En 2025, </a:t>
            </a:r>
            <a:r>
              <a:rPr lang="fr-FR" sz="2000" dirty="0" smtClean="0">
                <a:solidFill>
                  <a:srgbClr val="000000"/>
                </a:solidFill>
                <a:latin typeface="Calibri"/>
              </a:rPr>
              <a:t>votre territoire est confronté 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à une série de crises climatiques et environnementales inédites. Face à cette situation d’urgence, une « Conférence </a:t>
            </a:r>
            <a:r>
              <a:rPr lang="fr-FR" sz="2000" dirty="0" err="1">
                <a:solidFill>
                  <a:srgbClr val="000000"/>
                </a:solidFill>
                <a:latin typeface="Calibri"/>
              </a:rPr>
              <a:t>InterMondes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 2025 » est organisée pour consulter les différents mondes sur leur façon de s’organiser face à la crise. Deux représentants de votre monde sont </a:t>
            </a:r>
            <a:r>
              <a:rPr lang="fr-FR" sz="2000" dirty="0" smtClean="0">
                <a:solidFill>
                  <a:srgbClr val="000000"/>
                </a:solidFill>
                <a:latin typeface="Calibri"/>
              </a:rPr>
              <a:t>invités </a:t>
            </a:r>
            <a:r>
              <a:rPr lang="fr-FR" sz="2000" dirty="0">
                <a:solidFill>
                  <a:srgbClr val="000000"/>
                </a:solidFill>
                <a:latin typeface="Calibri"/>
              </a:rPr>
              <a:t>à participer à une table ronde pour présenter la gouvernance locale qui émerge. </a:t>
            </a:r>
          </a:p>
          <a:p>
            <a:pPr marL="738035" indent="-738035" algn="just">
              <a:buFont typeface="Arial" pitchFamily="34" charset="0"/>
              <a:buAutoNum type="arabicParenR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Préciser qui seront ces deux intervenants du futur (type d’acteur, rôle).</a:t>
            </a:r>
          </a:p>
          <a:p>
            <a:pPr marL="738035" indent="-738035" algn="just">
              <a:buFont typeface="Arial" pitchFamily="34" charset="0"/>
              <a:buAutoNum type="arabicParenR"/>
            </a:pPr>
            <a:r>
              <a:rPr lang="fr-FR" sz="2000" dirty="0">
                <a:solidFill>
                  <a:srgbClr val="000000"/>
                </a:solidFill>
              </a:rPr>
              <a:t>Préparer les deux interventions en imaginant le rôle des différents acteurs du territoire et leur mode d’organisation. Les questions du tableau ci-dessous sont celles qui vous seront posées lors de la table-ronde.</a:t>
            </a:r>
            <a:endParaRPr lang="fr-FR" sz="2000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633648"/>
              </p:ext>
            </p:extLst>
          </p:nvPr>
        </p:nvGraphicFramePr>
        <p:xfrm>
          <a:off x="343244" y="4540346"/>
          <a:ext cx="20628960" cy="2532211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90784"/>
                <a:gridCol w="17638176"/>
              </a:tblGrid>
              <a:tr h="2106266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Vous</a:t>
                      </a:r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E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Présentez-vous.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Qui êtes-vous ? Pourquoi êtes-vous présent à cette conférence, en tant que représentant de votre monde 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545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Votre</a:t>
                      </a:r>
                      <a:r>
                        <a:rPr lang="fr-FR" sz="2400" b="1" baseline="0" dirty="0" smtClean="0">
                          <a:solidFill>
                            <a:schemeClr val="bg1"/>
                          </a:solidFill>
                        </a:rPr>
                        <a:t> monde (Représentant 1)</a:t>
                      </a:r>
                      <a:endParaRPr lang="fr-FR" sz="2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E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Décrivez le contexte territorial de votre monde.</a:t>
                      </a:r>
                    </a:p>
                    <a:p>
                      <a:pPr marL="0" lvl="0" indent="0"/>
                      <a:r>
                        <a:rPr lang="fr-FR" sz="1800" i="1" dirty="0" smtClean="0"/>
                        <a:t>Quel est le nom de votre </a:t>
                      </a: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monde</a:t>
                      </a:r>
                      <a:r>
                        <a:rPr lang="fr-FR" sz="1800" i="1" dirty="0" smtClean="0"/>
                        <a:t> ? Qu’est-ce </a:t>
                      </a:r>
                      <a:r>
                        <a:rPr lang="fr-FR" sz="1800" i="1" dirty="0" smtClean="0"/>
                        <a:t>qui </a:t>
                      </a:r>
                      <a:r>
                        <a:rPr lang="fr-FR" sz="1800" i="1" dirty="0" smtClean="0"/>
                        <a:t>le caractérise ? </a:t>
                      </a:r>
                    </a:p>
                    <a:p>
                      <a:pPr marL="0" lvl="0" indent="0"/>
                      <a:r>
                        <a:rPr lang="fr-FR" sz="1800" i="1" dirty="0" smtClean="0"/>
                        <a:t>Comment les gens vivent-ils sur votre territoire ? Existent-ils des tensions et conflits </a:t>
                      </a:r>
                      <a:r>
                        <a:rPr lang="fr-FR" sz="1800" i="1" dirty="0" smtClean="0"/>
                        <a:t>particuliers ?</a:t>
                      </a: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31110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La situation</a:t>
                      </a:r>
                      <a:r>
                        <a:rPr lang="fr-FR" sz="2400" b="1" baseline="0" dirty="0" smtClean="0">
                          <a:solidFill>
                            <a:schemeClr val="bg1"/>
                          </a:solidFill>
                        </a:rPr>
                        <a:t> de crise (Représentant 1)</a:t>
                      </a:r>
                      <a:endParaRPr lang="fr-FR" sz="2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E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Traduisez les conséquences de la crise sur votre territoire.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sont les répercussions de la crise environnementale sur votre territoire 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initiatives émergent face à la crise ?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i="1" dirty="0" smtClean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9519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Les réponses qui s’organisent </a:t>
                      </a:r>
                      <a:r>
                        <a:rPr lang="fr-FR" sz="2400" b="1" baseline="0" dirty="0" smtClean="0">
                          <a:solidFill>
                            <a:srgbClr val="FFFFFF"/>
                          </a:solidFill>
                        </a:rPr>
                        <a:t>(Représentant 2)</a:t>
                      </a:r>
                      <a:endParaRPr lang="fr-FR" sz="2400" b="1" dirty="0" smtClean="0">
                        <a:solidFill>
                          <a:srgbClr val="FFFFFF"/>
                        </a:solidFill>
                      </a:endParaRPr>
                    </a:p>
                    <a:p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E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/>
                        <a:t>Identifiez les actions mises en place,</a:t>
                      </a:r>
                      <a:r>
                        <a:rPr lang="fr-FR" sz="1800" b="1" baseline="0" dirty="0" smtClean="0"/>
                        <a:t> </a:t>
                      </a:r>
                      <a:r>
                        <a:rPr lang="fr-FR" sz="1800" b="1" dirty="0" smtClean="0"/>
                        <a:t>les leviers mobilisés, les acteurs impliqués, 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Qui sont les initiateurs et les porteurs de ces actions ? Quelles difficultés et quels blocages rencontrez-vous ? Sur quels acteurs, quelles ressources et quels moyens vous appuyez-vous ?</a:t>
                      </a:r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 smtClean="0"/>
                    </a:p>
                    <a:p>
                      <a:endParaRPr lang="fr-FR" sz="1800" dirty="0"/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0943">
                <a:tc>
                  <a:txBody>
                    <a:bodyPr/>
                    <a:lstStyle/>
                    <a:p>
                      <a:pPr marL="0" marR="0" indent="0" algn="l" defTabSz="2952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FFFFFF"/>
                          </a:solidFill>
                        </a:rPr>
                        <a:t>La gouvernance face à la crise </a:t>
                      </a:r>
                      <a:r>
                        <a:rPr lang="fr-FR" sz="2400" b="1" baseline="0" dirty="0" smtClean="0">
                          <a:solidFill>
                            <a:srgbClr val="FFFFFF"/>
                          </a:solidFill>
                        </a:rPr>
                        <a:t>(Représentant 2)</a:t>
                      </a:r>
                      <a:endParaRPr lang="fr-FR" sz="2400" b="1" dirty="0" smtClean="0">
                        <a:solidFill>
                          <a:srgbClr val="FFFFFF"/>
                        </a:solidFill>
                      </a:endParaRPr>
                    </a:p>
                    <a:p>
                      <a:endParaRPr lang="fr-FR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E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Décrivez le système</a:t>
                      </a:r>
                      <a:r>
                        <a:rPr lang="fr-FR" sz="1800" b="1" baseline="0" dirty="0" smtClean="0"/>
                        <a:t> de gouvernance locale qui en résulte.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Quels sont les modes d’organisation et de régulation du territoire ? Quelles interactions entre les différents acteurs 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Quelles règles, procédures et organes de décision?</a:t>
                      </a:r>
                    </a:p>
                  </a:txBody>
                  <a:tcPr marL="285179" marR="285179" marT="151376" marB="151376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29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Clarté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935</Words>
  <Application>Microsoft Office PowerPoint</Application>
  <PresentationFormat>Personnalisé</PresentationFormat>
  <Paragraphs>224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Arial Rounded MT Bold</vt:lpstr>
      <vt:lpstr>Calibri</vt:lpstr>
      <vt:lpstr>1_Thème Office</vt:lpstr>
      <vt:lpstr>ATELIER 2 – Monde du STATU QUO</vt:lpstr>
      <vt:lpstr>ATELIER 2 – Monde de la CATASTROPHE</vt:lpstr>
      <vt:lpstr>ATELIER 2 – Monde de l’ALTERNATIVE</vt:lpstr>
      <vt:lpstr>ATELIER 2 – Monde de la TECHNO</vt:lpstr>
    </vt:vector>
  </TitlesOfParts>
  <Company>Ecologie Urbaine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Mise en récit du monde ……………………….</dc:title>
  <dc:creator>Fanny DELERIS</dc:creator>
  <cp:lastModifiedBy>Louise VAISMAN</cp:lastModifiedBy>
  <cp:revision>40</cp:revision>
  <dcterms:created xsi:type="dcterms:W3CDTF">2014-09-02T08:46:36Z</dcterms:created>
  <dcterms:modified xsi:type="dcterms:W3CDTF">2016-05-20T16:19:42Z</dcterms:modified>
</cp:coreProperties>
</file>