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6" r:id="rId4"/>
    <p:sldId id="267" r:id="rId5"/>
    <p:sldId id="268" r:id="rId6"/>
    <p:sldId id="269" r:id="rId7"/>
    <p:sldId id="270" r:id="rId8"/>
    <p:sldId id="271" r:id="rId9"/>
  </p:sldIdLst>
  <p:sldSz cx="30275213" cy="21388388"/>
  <p:notesSz cx="6858000" cy="9144000"/>
  <p:defaultTextStyle>
    <a:defPPr>
      <a:defRPr lang="fr-FR"/>
    </a:defPPr>
    <a:lvl1pPr marL="0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070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140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21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28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35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42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249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8562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37">
          <p15:clr>
            <a:srgbClr val="A4A3A4"/>
          </p15:clr>
        </p15:guide>
        <p15:guide id="2" pos="9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E7885F"/>
    <a:srgbClr val="DF6993"/>
    <a:srgbClr val="E06821"/>
    <a:srgbClr val="008EB6"/>
    <a:srgbClr val="4F8528"/>
    <a:srgbClr val="BA0B2A"/>
    <a:srgbClr val="FFEFB4"/>
    <a:srgbClr val="15130B"/>
    <a:srgbClr val="C8A725"/>
    <a:srgbClr val="D31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479" autoAdjust="0"/>
  </p:normalViewPr>
  <p:slideViewPr>
    <p:cSldViewPr>
      <p:cViewPr varScale="1">
        <p:scale>
          <a:sx n="35" d="100"/>
          <a:sy n="35" d="100"/>
        </p:scale>
        <p:origin x="1434" y="120"/>
      </p:cViewPr>
      <p:guideLst>
        <p:guide orient="horz" pos="6737"/>
        <p:guide pos="9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70641" y="6644268"/>
            <a:ext cx="25733931" cy="4584641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41282" y="12120087"/>
            <a:ext cx="21192649" cy="54659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2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1949529" y="856532"/>
            <a:ext cx="6811923" cy="18249444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13761" y="856532"/>
            <a:ext cx="19931182" cy="18249444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91533" y="13744021"/>
            <a:ext cx="25733931" cy="4247972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391533" y="9065316"/>
            <a:ext cx="25733931" cy="4678708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070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140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21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28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35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42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249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8562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13761" y="4990629"/>
            <a:ext cx="13371552" cy="14115347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389900" y="4990629"/>
            <a:ext cx="13371552" cy="14115347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3764" y="4787634"/>
            <a:ext cx="13376810" cy="1995258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070" indent="0">
              <a:buNone/>
              <a:defRPr sz="6500" b="1"/>
            </a:lvl2pPr>
            <a:lvl3pPr marL="2952140" indent="0">
              <a:buNone/>
              <a:defRPr sz="5800" b="1"/>
            </a:lvl3pPr>
            <a:lvl4pPr marL="4428211" indent="0">
              <a:buNone/>
              <a:defRPr sz="5200" b="1"/>
            </a:lvl4pPr>
            <a:lvl5pPr marL="5904281" indent="0">
              <a:buNone/>
              <a:defRPr sz="5200" b="1"/>
            </a:lvl5pPr>
            <a:lvl6pPr marL="7380351" indent="0">
              <a:buNone/>
              <a:defRPr sz="5200" b="1"/>
            </a:lvl6pPr>
            <a:lvl7pPr marL="8856421" indent="0">
              <a:buNone/>
              <a:defRPr sz="5200" b="1"/>
            </a:lvl7pPr>
            <a:lvl8pPr marL="10332491" indent="0">
              <a:buNone/>
              <a:defRPr sz="5200" b="1"/>
            </a:lvl8pPr>
            <a:lvl9pPr marL="11808562" indent="0">
              <a:buNone/>
              <a:defRPr sz="5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13764" y="6782891"/>
            <a:ext cx="13376810" cy="12323080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379392" y="4787634"/>
            <a:ext cx="13382065" cy="1995258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070" indent="0">
              <a:buNone/>
              <a:defRPr sz="6500" b="1"/>
            </a:lvl2pPr>
            <a:lvl3pPr marL="2952140" indent="0">
              <a:buNone/>
              <a:defRPr sz="5800" b="1"/>
            </a:lvl3pPr>
            <a:lvl4pPr marL="4428211" indent="0">
              <a:buNone/>
              <a:defRPr sz="5200" b="1"/>
            </a:lvl4pPr>
            <a:lvl5pPr marL="5904281" indent="0">
              <a:buNone/>
              <a:defRPr sz="5200" b="1"/>
            </a:lvl5pPr>
            <a:lvl6pPr marL="7380351" indent="0">
              <a:buNone/>
              <a:defRPr sz="5200" b="1"/>
            </a:lvl6pPr>
            <a:lvl7pPr marL="8856421" indent="0">
              <a:buNone/>
              <a:defRPr sz="5200" b="1"/>
            </a:lvl7pPr>
            <a:lvl8pPr marL="10332491" indent="0">
              <a:buNone/>
              <a:defRPr sz="5200" b="1"/>
            </a:lvl8pPr>
            <a:lvl9pPr marL="11808562" indent="0">
              <a:buNone/>
              <a:defRPr sz="5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379392" y="6782891"/>
            <a:ext cx="13382065" cy="12323080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3766" y="851574"/>
            <a:ext cx="9960336" cy="362414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36769" y="851579"/>
            <a:ext cx="16924688" cy="18254397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13766" y="4475723"/>
            <a:ext cx="9960336" cy="14630253"/>
          </a:xfrm>
        </p:spPr>
        <p:txBody>
          <a:bodyPr/>
          <a:lstStyle>
            <a:lvl1pPr marL="0" indent="0">
              <a:buNone/>
              <a:defRPr sz="4500"/>
            </a:lvl1pPr>
            <a:lvl2pPr marL="1476070" indent="0">
              <a:buNone/>
              <a:defRPr sz="3900"/>
            </a:lvl2pPr>
            <a:lvl3pPr marL="2952140" indent="0">
              <a:buNone/>
              <a:defRPr sz="3200"/>
            </a:lvl3pPr>
            <a:lvl4pPr marL="4428211" indent="0">
              <a:buNone/>
              <a:defRPr sz="2900"/>
            </a:lvl4pPr>
            <a:lvl5pPr marL="5904281" indent="0">
              <a:buNone/>
              <a:defRPr sz="2900"/>
            </a:lvl5pPr>
            <a:lvl6pPr marL="7380351" indent="0">
              <a:buNone/>
              <a:defRPr sz="2900"/>
            </a:lvl6pPr>
            <a:lvl7pPr marL="8856421" indent="0">
              <a:buNone/>
              <a:defRPr sz="2900"/>
            </a:lvl7pPr>
            <a:lvl8pPr marL="10332491" indent="0">
              <a:buNone/>
              <a:defRPr sz="2900"/>
            </a:lvl8pPr>
            <a:lvl9pPr marL="11808562" indent="0">
              <a:buNone/>
              <a:defRPr sz="2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34154" y="14971875"/>
            <a:ext cx="18165128" cy="176751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934154" y="1911092"/>
            <a:ext cx="18165128" cy="12833033"/>
          </a:xfrm>
        </p:spPr>
        <p:txBody>
          <a:bodyPr/>
          <a:lstStyle>
            <a:lvl1pPr marL="0" indent="0">
              <a:buNone/>
              <a:defRPr sz="10300"/>
            </a:lvl1pPr>
            <a:lvl2pPr marL="1476070" indent="0">
              <a:buNone/>
              <a:defRPr sz="9000"/>
            </a:lvl2pPr>
            <a:lvl3pPr marL="2952140" indent="0">
              <a:buNone/>
              <a:defRPr sz="7700"/>
            </a:lvl3pPr>
            <a:lvl4pPr marL="4428211" indent="0">
              <a:buNone/>
              <a:defRPr sz="6500"/>
            </a:lvl4pPr>
            <a:lvl5pPr marL="5904281" indent="0">
              <a:buNone/>
              <a:defRPr sz="6500"/>
            </a:lvl5pPr>
            <a:lvl6pPr marL="7380351" indent="0">
              <a:buNone/>
              <a:defRPr sz="6500"/>
            </a:lvl6pPr>
            <a:lvl7pPr marL="8856421" indent="0">
              <a:buNone/>
              <a:defRPr sz="6500"/>
            </a:lvl7pPr>
            <a:lvl8pPr marL="10332491" indent="0">
              <a:buNone/>
              <a:defRPr sz="6500"/>
            </a:lvl8pPr>
            <a:lvl9pPr marL="11808562" indent="0">
              <a:buNone/>
              <a:defRPr sz="6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34154" y="16739389"/>
            <a:ext cx="18165128" cy="2510163"/>
          </a:xfrm>
        </p:spPr>
        <p:txBody>
          <a:bodyPr/>
          <a:lstStyle>
            <a:lvl1pPr marL="0" indent="0">
              <a:buNone/>
              <a:defRPr sz="4500"/>
            </a:lvl1pPr>
            <a:lvl2pPr marL="1476070" indent="0">
              <a:buNone/>
              <a:defRPr sz="3900"/>
            </a:lvl2pPr>
            <a:lvl3pPr marL="2952140" indent="0">
              <a:buNone/>
              <a:defRPr sz="3200"/>
            </a:lvl3pPr>
            <a:lvl4pPr marL="4428211" indent="0">
              <a:buNone/>
              <a:defRPr sz="2900"/>
            </a:lvl4pPr>
            <a:lvl5pPr marL="5904281" indent="0">
              <a:buNone/>
              <a:defRPr sz="2900"/>
            </a:lvl5pPr>
            <a:lvl6pPr marL="7380351" indent="0">
              <a:buNone/>
              <a:defRPr sz="2900"/>
            </a:lvl6pPr>
            <a:lvl7pPr marL="8856421" indent="0">
              <a:buNone/>
              <a:defRPr sz="2900"/>
            </a:lvl7pPr>
            <a:lvl8pPr marL="10332491" indent="0">
              <a:buNone/>
              <a:defRPr sz="2900"/>
            </a:lvl8pPr>
            <a:lvl9pPr marL="11808562" indent="0">
              <a:buNone/>
              <a:defRPr sz="2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3761" y="856527"/>
            <a:ext cx="27247692" cy="3564731"/>
          </a:xfrm>
          <a:prstGeom prst="rect">
            <a:avLst/>
          </a:prstGeom>
        </p:spPr>
        <p:txBody>
          <a:bodyPr vert="horz" lIns="295214" tIns="147607" rIns="295214" bIns="147607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3761" y="4990629"/>
            <a:ext cx="27247692" cy="14115347"/>
          </a:xfrm>
          <a:prstGeom prst="rect">
            <a:avLst/>
          </a:prstGeom>
        </p:spPr>
        <p:txBody>
          <a:bodyPr vert="horz" lIns="295214" tIns="147607" rIns="295214" bIns="147607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13761" y="19823872"/>
            <a:ext cx="7064216" cy="1138734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01D72-1640-4227-865C-7D0BE7E724D9}" type="datetimeFigureOut">
              <a:rPr lang="fr-FR" smtClean="0"/>
              <a:pPr/>
              <a:t>20/05/2016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344031" y="19823872"/>
            <a:ext cx="9587151" cy="1138734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697236" y="19823872"/>
            <a:ext cx="7064216" cy="1138734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FA326-8996-4690-B136-13B29E8EBE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140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053" indent="-1107053" algn="l" defTabSz="2952140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614" indent="-922544" algn="l" defTabSz="2952140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176" indent="-738035" algn="l" defTabSz="295214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246" indent="-738035" algn="l" defTabSz="2952140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316" indent="-738035" algn="l" defTabSz="2952140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386" indent="-738035" algn="l" defTabSz="295214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4456" indent="-738035" algn="l" defTabSz="295214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0527" indent="-738035" algn="l" defTabSz="295214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6597" indent="-738035" algn="l" defTabSz="295214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070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140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211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281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351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421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2491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8562" algn="l" defTabSz="295214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5965" y="397049"/>
            <a:ext cx="29451273" cy="948023"/>
          </a:xfrm>
        </p:spPr>
        <p:txBody>
          <a:bodyPr>
            <a:noAutofit/>
          </a:bodyPr>
          <a:lstStyle/>
          <a:p>
            <a:r>
              <a:rPr lang="fr-FR" sz="4400" dirty="0">
                <a:solidFill>
                  <a:srgbClr val="E7885F"/>
                </a:solidFill>
                <a:latin typeface="Arial Rounded MT Bold"/>
                <a:cs typeface="Arial Rounded MT Bold"/>
              </a:rPr>
              <a:t>ATELIER 1 – Monde du STATU QUO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5966" y="2485282"/>
            <a:ext cx="29523280" cy="605874"/>
          </a:xfr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000" dirty="0">
                <a:solidFill>
                  <a:schemeClr val="tx1"/>
                </a:solidFill>
                <a:latin typeface="Arial"/>
                <a:cs typeface="Arial"/>
              </a:rPr>
              <a:t>En vous appuyant sur le tableau des tendances lourdes et signaux faibles identifiés pour chaque variable, caractérisez </a:t>
            </a:r>
            <a:r>
              <a:rPr lang="fr-FR" sz="2000" dirty="0" smtClean="0">
                <a:solidFill>
                  <a:schemeClr val="tx1"/>
                </a:solidFill>
                <a:latin typeface="Arial"/>
                <a:cs typeface="Arial"/>
              </a:rPr>
              <a:t>votre territoire en </a:t>
            </a:r>
            <a:r>
              <a:rPr lang="fr-FR" sz="2000" dirty="0">
                <a:solidFill>
                  <a:schemeClr val="tx1"/>
                </a:solidFill>
                <a:latin typeface="Arial"/>
                <a:cs typeface="Arial"/>
              </a:rPr>
              <a:t>2025. Hiérarchisez les éléments sélectionnés.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516336"/>
              </p:ext>
            </p:extLst>
          </p:nvPr>
        </p:nvGraphicFramePr>
        <p:xfrm>
          <a:off x="375965" y="3277370"/>
          <a:ext cx="29523280" cy="17569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820"/>
                <a:gridCol w="7380820"/>
                <a:gridCol w="7380820"/>
                <a:gridCol w="7380820"/>
              </a:tblGrid>
              <a:tr h="12520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Société et individu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(lien social, évolutions démographiques, valeurs collectives)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53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err="1" smtClean="0"/>
                        <a:t>Technosciences</a:t>
                      </a:r>
                      <a:r>
                        <a:rPr lang="fr-FR" sz="2400" dirty="0" smtClean="0"/>
                        <a:t> et connaissance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(éducation, savoir-faire, numérique, logiques d'innovation, méthodes et outils d’intelligence collective) 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53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Politique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(contexte institutionnel, réglementaire, stratégique, relations entre acteurs, moyens et capacités d'action des groupes d'acteurs) 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53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sz="2400" dirty="0" smtClean="0"/>
                        <a:t>Economie</a:t>
                      </a:r>
                    </a:p>
                    <a:p>
                      <a:pPr marL="0" algn="ctr"/>
                      <a:r>
                        <a:rPr lang="fr-FR" sz="1800" dirty="0" smtClean="0"/>
                        <a:t>(le salarié dans l'entreprise, lien entre économie et territoire, implication des entreprises dans le développement durable) </a:t>
                      </a: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534C"/>
                    </a:solidFill>
                  </a:tcPr>
                </a:tc>
              </a:tr>
              <a:tr h="4067303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1)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32031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2)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32031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3)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6554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4)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75967" y="1486622"/>
            <a:ext cx="29523279" cy="79053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lIns="295214" tIns="147607" rIns="295214" bIns="147607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  <a:latin typeface="Arial"/>
                <a:cs typeface="Arial"/>
              </a:rPr>
              <a:t>Description de </a:t>
            </a:r>
            <a:r>
              <a:rPr lang="fr-FR" sz="3200" b="1" dirty="0" smtClean="0">
                <a:solidFill>
                  <a:schemeClr val="bg1"/>
                </a:solidFill>
                <a:latin typeface="Arial"/>
                <a:cs typeface="Arial"/>
              </a:rPr>
              <a:t>l’ENVIRONNEMENT </a:t>
            </a:r>
            <a:r>
              <a:rPr lang="fr-FR" sz="3200" b="1" dirty="0">
                <a:solidFill>
                  <a:schemeClr val="bg1"/>
                </a:solidFill>
                <a:latin typeface="Arial"/>
                <a:cs typeface="Arial"/>
              </a:rPr>
              <a:t>TERRITORIAL</a:t>
            </a:r>
          </a:p>
        </p:txBody>
      </p:sp>
    </p:spTree>
    <p:extLst>
      <p:ext uri="{BB962C8B-B14F-4D97-AF65-F5344CB8AC3E}">
        <p14:creationId xmlns:p14="http://schemas.microsoft.com/office/powerpoint/2010/main" val="416484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974" y="2701306"/>
            <a:ext cx="29523280" cy="605874"/>
          </a:xfrm>
          <a:prstGeom prst="rect">
            <a:avLst/>
          </a:prstGeom>
          <a:ln>
            <a:solidFill>
              <a:srgbClr val="47534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295214" tIns="147607" rIns="295214" bIns="147607">
            <a:spAutoFit/>
          </a:bodyPr>
          <a:lstStyle/>
          <a:p>
            <a:r>
              <a:rPr lang="fr-FR" sz="2000" dirty="0">
                <a:solidFill>
                  <a:srgbClr val="000000"/>
                </a:solidFill>
                <a:latin typeface="Arial"/>
                <a:cs typeface="Arial"/>
              </a:rPr>
              <a:t>Décrivez la gouvernance locale de votre </a:t>
            </a:r>
            <a:r>
              <a:rPr lang="fr-FR" sz="2000" dirty="0" smtClean="0">
                <a:solidFill>
                  <a:srgbClr val="000000"/>
                </a:solidFill>
                <a:latin typeface="Arial"/>
                <a:cs typeface="Arial"/>
              </a:rPr>
              <a:t>territoire en </a:t>
            </a:r>
            <a:r>
              <a:rPr lang="fr-FR" sz="2000" dirty="0">
                <a:solidFill>
                  <a:srgbClr val="000000"/>
                </a:solidFill>
                <a:latin typeface="Arial"/>
                <a:cs typeface="Arial"/>
              </a:rPr>
              <a:t>2025 en vous basant sur le tableau des tendances lourdes et signaux faibles « gouvernance locale ». 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43231"/>
              </p:ext>
            </p:extLst>
          </p:nvPr>
        </p:nvGraphicFramePr>
        <p:xfrm>
          <a:off x="447974" y="3493394"/>
          <a:ext cx="29523280" cy="17425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26498944"/>
              </a:tblGrid>
              <a:tr h="738775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Critères</a:t>
                      </a:r>
                      <a:endParaRPr lang="fr-FR" sz="2400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534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Etat de la situation en 2025</a:t>
                      </a:r>
                      <a:endParaRPr lang="fr-FR" sz="2400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534C"/>
                    </a:solidFill>
                  </a:tcPr>
                </a:tc>
              </a:tr>
              <a:tr h="25313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baseline="0" dirty="0" smtClean="0"/>
                        <a:t>Où en est la démocratie représentative ?</a:t>
                      </a:r>
                      <a:endParaRPr lang="fr-FR" sz="2400" b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Décrivez</a:t>
                      </a:r>
                      <a:r>
                        <a:rPr lang="fr-FR" sz="1800" i="1" baseline="0" dirty="0" smtClean="0"/>
                        <a:t> la situation politique de </a:t>
                      </a:r>
                      <a:r>
                        <a:rPr lang="fr-FR" sz="1800" i="1" baseline="0" dirty="0" smtClean="0"/>
                        <a:t>votre territoire au </a:t>
                      </a:r>
                      <a:r>
                        <a:rPr lang="fr-FR" sz="1800" i="1" baseline="0" dirty="0" smtClean="0"/>
                        <a:t>sein de votre monde.</a:t>
                      </a:r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/>
                        <a:t>Positionnement</a:t>
                      </a:r>
                      <a:r>
                        <a:rPr lang="fr-FR" sz="2400" b="1" baseline="0" dirty="0" smtClean="0"/>
                        <a:t> des différents acteurs</a:t>
                      </a:r>
                      <a:endParaRPr lang="fr-FR" sz="2400" b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baseline="0" dirty="0" smtClean="0"/>
                        <a:t>Q</a:t>
                      </a:r>
                      <a:r>
                        <a:rPr lang="fr-FR" sz="1800" i="1" dirty="0" smtClean="0"/>
                        <a:t>uels sont les acteurs importants ? Comment agissent-ils sur le territoire ? Comment interagissent-ils ?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vMerge="1">
                  <a:txBody>
                    <a:bodyPr/>
                    <a:lstStyle/>
                    <a:p>
                      <a:endParaRPr lang="fr-FR" sz="1200" b="1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Qui contribue à la transition écologique</a:t>
                      </a:r>
                      <a:r>
                        <a:rPr lang="fr-FR" sz="1800" i="1" baseline="0" dirty="0" smtClean="0"/>
                        <a:t> du territoire ? Pourquoi et comment ?</a:t>
                      </a:r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02802">
                <a:tc rowSpan="3">
                  <a:txBody>
                    <a:bodyPr/>
                    <a:lstStyle/>
                    <a:p>
                      <a:r>
                        <a:rPr lang="fr-FR" sz="2400" b="1" dirty="0" smtClean="0"/>
                        <a:t>Modalités de mise en œuvre des projets</a:t>
                      </a:r>
                      <a:endParaRPr lang="fr-FR" sz="2400" b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Quels types</a:t>
                      </a:r>
                      <a:r>
                        <a:rPr lang="fr-FR" sz="1800" i="1" baseline="0" dirty="0" smtClean="0"/>
                        <a:t> de projets de contribution émergent ? Dans quels domaines ? Sous quelle forme ?</a:t>
                      </a:r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vMerge="1">
                  <a:txBody>
                    <a:bodyPr/>
                    <a:lstStyle/>
                    <a:p>
                      <a:endParaRPr lang="fr-FR" sz="800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baseline="0" dirty="0" smtClean="0"/>
                        <a:t>Comment sont-ils développés et par qui ? Quels sont les moyens mis en place pour le portage et le développement de ces projets de contribution ? 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1794">
                <a:tc vMerge="1">
                  <a:txBody>
                    <a:bodyPr/>
                    <a:lstStyle/>
                    <a:p>
                      <a:endParaRPr lang="fr-FR" sz="800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Autres observations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447974" y="1711197"/>
            <a:ext cx="29523280" cy="79053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lIns="295214" tIns="147607" rIns="295214" bIns="147607" rtlCol="0">
            <a:spAutoFit/>
          </a:bodyPr>
          <a:lstStyle>
            <a:defPPr>
              <a:defRPr lang="fr-FR"/>
            </a:defPPr>
            <a:lvl1pPr>
              <a:defRPr sz="39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FR" sz="3200" dirty="0"/>
              <a:t>Description de la GOUVERNANCE LOCALE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-5905" y="253035"/>
            <a:ext cx="30281116" cy="1440160"/>
          </a:xfrm>
          <a:prstGeom prst="rect">
            <a:avLst/>
          </a:prstGeom>
        </p:spPr>
        <p:txBody>
          <a:bodyPr vert="horz" lIns="295214" tIns="147607" rIns="295214" bIns="147607" rtlCol="0" anchor="ctr">
            <a:normAutofit fontScale="97500"/>
          </a:bodyPr>
          <a:lstStyle>
            <a:lvl1pPr algn="ctr">
              <a:spcBef>
                <a:spcPct val="0"/>
              </a:spcBef>
              <a:buNone/>
              <a:defRPr sz="6500">
                <a:solidFill>
                  <a:srgbClr val="E7885F"/>
                </a:solidFill>
                <a:latin typeface="Arial Rounded MT Bold"/>
                <a:ea typeface="+mj-ea"/>
                <a:cs typeface="Arial Rounded MT Bold"/>
              </a:defRPr>
            </a:lvl1pPr>
          </a:lstStyle>
          <a:p>
            <a:r>
              <a:rPr lang="fr-FR" sz="4400" dirty="0"/>
              <a:t>ATELIER</a:t>
            </a:r>
            <a:r>
              <a:rPr lang="fr-FR" sz="4000" dirty="0"/>
              <a:t> 1 – Monde du STATU QUO</a:t>
            </a:r>
          </a:p>
        </p:txBody>
      </p:sp>
    </p:spTree>
    <p:extLst>
      <p:ext uri="{BB962C8B-B14F-4D97-AF65-F5344CB8AC3E}">
        <p14:creationId xmlns:p14="http://schemas.microsoft.com/office/powerpoint/2010/main" val="298262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5905" y="397049"/>
            <a:ext cx="30281116" cy="948023"/>
          </a:xfrm>
        </p:spPr>
        <p:txBody>
          <a:bodyPr>
            <a:noAutofit/>
          </a:bodyPr>
          <a:lstStyle/>
          <a:p>
            <a:r>
              <a:rPr lang="fr-FR" sz="4400" dirty="0">
                <a:latin typeface="Arial Rounded MT Bold"/>
                <a:cs typeface="Arial Rounded MT Bold"/>
              </a:rPr>
              <a:t>ATELIER 1 – Monde de la CATASTROPHE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5966" y="2485282"/>
            <a:ext cx="29523280" cy="605874"/>
          </a:xfrm>
          <a:ln>
            <a:solidFill>
              <a:srgbClr val="BA0B2A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000" dirty="0">
                <a:solidFill>
                  <a:schemeClr val="tx1"/>
                </a:solidFill>
                <a:latin typeface="Arial"/>
                <a:cs typeface="Arial"/>
              </a:rPr>
              <a:t>En vous appuyant sur le tableau des tendances lourdes et signaux faibles identifiés pour chaque variable, caractérisez </a:t>
            </a:r>
            <a:r>
              <a:rPr lang="fr-FR" sz="2000" dirty="0" smtClean="0">
                <a:solidFill>
                  <a:schemeClr val="tx1"/>
                </a:solidFill>
                <a:latin typeface="Arial"/>
                <a:cs typeface="Arial"/>
              </a:rPr>
              <a:t>votre territoire en </a:t>
            </a:r>
            <a:r>
              <a:rPr lang="fr-FR" sz="2000" dirty="0">
                <a:solidFill>
                  <a:schemeClr val="tx1"/>
                </a:solidFill>
                <a:latin typeface="Arial"/>
                <a:cs typeface="Arial"/>
              </a:rPr>
              <a:t>2025. Hiérarchisez les éléments sélectionnés.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919019"/>
              </p:ext>
            </p:extLst>
          </p:nvPr>
        </p:nvGraphicFramePr>
        <p:xfrm>
          <a:off x="375965" y="3277370"/>
          <a:ext cx="29523280" cy="17569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820"/>
                <a:gridCol w="7380820"/>
                <a:gridCol w="7380820"/>
                <a:gridCol w="7380820"/>
              </a:tblGrid>
              <a:tr h="12520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Société et individu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(lien social, évolutions démographiques, valeurs collectives)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B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err="1" smtClean="0"/>
                        <a:t>Technosciences</a:t>
                      </a:r>
                      <a:r>
                        <a:rPr lang="fr-FR" sz="2400" dirty="0" smtClean="0"/>
                        <a:t> et connaissance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(éducation, savoir-faire, numérique, logiques d'innovation, méthodes et outils d’intelligence collective) 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B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Politique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(contexte institutionnel, réglementaire, stratégique, relations entre acteurs, moyens et capacités d'action des groupes d'acteurs) 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B2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sz="2400" dirty="0" smtClean="0"/>
                        <a:t>Economie</a:t>
                      </a:r>
                    </a:p>
                    <a:p>
                      <a:pPr marL="0" algn="ctr"/>
                      <a:r>
                        <a:rPr lang="fr-FR" sz="1800" dirty="0" smtClean="0"/>
                        <a:t>(le salarié dans l'entreprise, lien entre économie et territoire, implication des entreprises dans le développement durable) </a:t>
                      </a: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B2A"/>
                    </a:solidFill>
                  </a:tcPr>
                </a:tc>
              </a:tr>
              <a:tr h="4067303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1)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32031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2)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32031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3)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6554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4)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75967" y="1486622"/>
            <a:ext cx="29523279" cy="790539"/>
          </a:xfrm>
          <a:prstGeom prst="rect">
            <a:avLst/>
          </a:prstGeom>
          <a:solidFill>
            <a:srgbClr val="BA0B2A"/>
          </a:solidFill>
        </p:spPr>
        <p:txBody>
          <a:bodyPr wrap="square" lIns="295214" tIns="147607" rIns="295214" bIns="147607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  <a:latin typeface="Arial"/>
                <a:cs typeface="Arial"/>
              </a:rPr>
              <a:t>Description de </a:t>
            </a:r>
            <a:r>
              <a:rPr lang="fr-FR" sz="3200" b="1" dirty="0" smtClean="0">
                <a:solidFill>
                  <a:schemeClr val="bg1"/>
                </a:solidFill>
                <a:latin typeface="Arial"/>
                <a:cs typeface="Arial"/>
              </a:rPr>
              <a:t>l’ENVIRONNEMENT </a:t>
            </a:r>
            <a:r>
              <a:rPr lang="fr-FR" sz="3200" b="1" dirty="0">
                <a:solidFill>
                  <a:schemeClr val="bg1"/>
                </a:solidFill>
                <a:latin typeface="Arial"/>
                <a:cs typeface="Arial"/>
              </a:rPr>
              <a:t>TERRITORIAL</a:t>
            </a:r>
          </a:p>
        </p:txBody>
      </p:sp>
    </p:spTree>
    <p:extLst>
      <p:ext uri="{BB962C8B-B14F-4D97-AF65-F5344CB8AC3E}">
        <p14:creationId xmlns:p14="http://schemas.microsoft.com/office/powerpoint/2010/main" val="15803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974" y="2701306"/>
            <a:ext cx="29523280" cy="605874"/>
          </a:xfrm>
          <a:prstGeom prst="rect">
            <a:avLst/>
          </a:prstGeom>
          <a:ln>
            <a:solidFill>
              <a:srgbClr val="BA0B2A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295214" tIns="147607" rIns="295214" bIns="147607">
            <a:spAutoFit/>
          </a:bodyPr>
          <a:lstStyle/>
          <a:p>
            <a:r>
              <a:rPr lang="fr-FR" sz="2000" dirty="0">
                <a:solidFill>
                  <a:srgbClr val="000000"/>
                </a:solidFill>
                <a:latin typeface="Arial"/>
                <a:cs typeface="Arial"/>
              </a:rPr>
              <a:t>Décrivez la gouvernance locale de votre </a:t>
            </a:r>
            <a:r>
              <a:rPr lang="fr-FR" sz="2000" dirty="0" smtClean="0">
                <a:solidFill>
                  <a:srgbClr val="000000"/>
                </a:solidFill>
                <a:latin typeface="Arial"/>
                <a:cs typeface="Arial"/>
              </a:rPr>
              <a:t>territoire </a:t>
            </a:r>
            <a:r>
              <a:rPr lang="fr-FR" sz="2000" dirty="0">
                <a:solidFill>
                  <a:srgbClr val="000000"/>
                </a:solidFill>
                <a:latin typeface="Arial"/>
                <a:cs typeface="Arial"/>
              </a:rPr>
              <a:t>en 2025 en vous basant sur le tableau des tendances lourdes et signaux faibles « gouvernance locale ». 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114101"/>
              </p:ext>
            </p:extLst>
          </p:nvPr>
        </p:nvGraphicFramePr>
        <p:xfrm>
          <a:off x="447974" y="3493394"/>
          <a:ext cx="29523280" cy="17425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26498944"/>
              </a:tblGrid>
              <a:tr h="738775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Critères</a:t>
                      </a:r>
                      <a:endParaRPr lang="fr-FR" sz="2400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B2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Etat de la situation en 2025</a:t>
                      </a:r>
                      <a:endParaRPr lang="fr-FR" sz="2400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B2A"/>
                    </a:solidFill>
                  </a:tcPr>
                </a:tc>
              </a:tr>
              <a:tr h="25313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baseline="0" dirty="0" smtClean="0"/>
                        <a:t>Où en est la démocratie représentative ?</a:t>
                      </a:r>
                      <a:endParaRPr lang="fr-FR" sz="2400" b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Décrivez</a:t>
                      </a:r>
                      <a:r>
                        <a:rPr lang="fr-FR" sz="1800" i="1" baseline="0" dirty="0" smtClean="0"/>
                        <a:t> la situation politique </a:t>
                      </a:r>
                      <a:r>
                        <a:rPr lang="fr-FR" sz="1800" i="1" baseline="0" dirty="0" smtClean="0"/>
                        <a:t>de votre territoire </a:t>
                      </a:r>
                      <a:r>
                        <a:rPr lang="fr-FR" sz="1800" i="1" baseline="0" dirty="0" smtClean="0"/>
                        <a:t>au sein de votre monde.</a:t>
                      </a:r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/>
                        <a:t>Positionnement</a:t>
                      </a:r>
                      <a:r>
                        <a:rPr lang="fr-FR" sz="2400" b="1" baseline="0" dirty="0" smtClean="0"/>
                        <a:t> des différents acteurs</a:t>
                      </a:r>
                      <a:endParaRPr lang="fr-FR" sz="2400" b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baseline="0" dirty="0" smtClean="0"/>
                        <a:t>Q</a:t>
                      </a:r>
                      <a:r>
                        <a:rPr lang="fr-FR" sz="1800" i="1" dirty="0" smtClean="0"/>
                        <a:t>uels sont les acteurs importants ? Comment agissent-ils sur le territoire ? Comment interagissent-ils ?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vMerge="1">
                  <a:txBody>
                    <a:bodyPr/>
                    <a:lstStyle/>
                    <a:p>
                      <a:endParaRPr lang="fr-FR" sz="1200" b="1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Qui contribue à la transition écologique</a:t>
                      </a:r>
                      <a:r>
                        <a:rPr lang="fr-FR" sz="1800" i="1" baseline="0" dirty="0" smtClean="0"/>
                        <a:t> du territoire ? Pourquoi et comment ?</a:t>
                      </a:r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02802">
                <a:tc rowSpan="3">
                  <a:txBody>
                    <a:bodyPr/>
                    <a:lstStyle/>
                    <a:p>
                      <a:r>
                        <a:rPr lang="fr-FR" sz="2400" b="1" dirty="0" smtClean="0"/>
                        <a:t>Modalités de mise en œuvre des projets</a:t>
                      </a:r>
                      <a:endParaRPr lang="fr-FR" sz="2400" b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Quels types</a:t>
                      </a:r>
                      <a:r>
                        <a:rPr lang="fr-FR" sz="1800" i="1" baseline="0" dirty="0" smtClean="0"/>
                        <a:t> de projets de contribution émergent ? Dans quels domaines ? Sous quelle forme ?</a:t>
                      </a:r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vMerge="1">
                  <a:txBody>
                    <a:bodyPr/>
                    <a:lstStyle/>
                    <a:p>
                      <a:endParaRPr lang="fr-FR" sz="800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baseline="0" dirty="0" smtClean="0"/>
                        <a:t>Comment sont-ils développés et par qui ? Quels sont les moyens mis en place pour le portage et le développement de ces projets de contribution ? 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1794">
                <a:tc vMerge="1">
                  <a:txBody>
                    <a:bodyPr/>
                    <a:lstStyle/>
                    <a:p>
                      <a:endParaRPr lang="fr-FR" sz="800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Autres observations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447974" y="1711197"/>
            <a:ext cx="29523280" cy="790539"/>
          </a:xfrm>
          <a:prstGeom prst="rect">
            <a:avLst/>
          </a:prstGeom>
          <a:solidFill>
            <a:srgbClr val="BA0B2A"/>
          </a:solidFill>
        </p:spPr>
        <p:txBody>
          <a:bodyPr wrap="square" lIns="295214" tIns="147607" rIns="295214" bIns="147607" rtlCol="0">
            <a:spAutoFit/>
          </a:bodyPr>
          <a:lstStyle>
            <a:defPPr>
              <a:defRPr lang="fr-FR"/>
            </a:defPPr>
            <a:lvl1pPr>
              <a:defRPr sz="39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FR" sz="3200" dirty="0"/>
              <a:t>Description de la GOUVERNANCE LOCALE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447973" y="253035"/>
            <a:ext cx="29451273" cy="1296143"/>
          </a:xfrm>
          <a:prstGeom prst="rect">
            <a:avLst/>
          </a:prstGeom>
        </p:spPr>
        <p:txBody>
          <a:bodyPr vert="horz" lIns="295214" tIns="147607" rIns="295214" bIns="147607" rtlCol="0" anchor="ctr">
            <a:normAutofit fontScale="97500"/>
          </a:bodyPr>
          <a:lstStyle>
            <a:lvl1pPr algn="ctr">
              <a:spcBef>
                <a:spcPct val="0"/>
              </a:spcBef>
              <a:buNone/>
              <a:defRPr sz="6500">
                <a:solidFill>
                  <a:srgbClr val="E7885F"/>
                </a:solidFill>
                <a:latin typeface="Arial Rounded MT Bold"/>
                <a:ea typeface="+mj-ea"/>
                <a:cs typeface="Arial Rounded MT Bold"/>
              </a:defRPr>
            </a:lvl1pPr>
          </a:lstStyle>
          <a:p>
            <a:r>
              <a:rPr lang="fr-FR" sz="4400" dirty="0">
                <a:solidFill>
                  <a:srgbClr val="292934"/>
                </a:solidFill>
              </a:rPr>
              <a:t>ATELIER 1 – Monde de la CATASTROPHE</a:t>
            </a:r>
          </a:p>
        </p:txBody>
      </p:sp>
    </p:spTree>
    <p:extLst>
      <p:ext uri="{BB962C8B-B14F-4D97-AF65-F5344CB8AC3E}">
        <p14:creationId xmlns:p14="http://schemas.microsoft.com/office/powerpoint/2010/main" val="94953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5905" y="397049"/>
            <a:ext cx="30281116" cy="948023"/>
          </a:xfrm>
        </p:spPr>
        <p:txBody>
          <a:bodyPr>
            <a:noAutofit/>
          </a:bodyPr>
          <a:lstStyle/>
          <a:p>
            <a:r>
              <a:rPr lang="fr-FR" sz="4400" dirty="0">
                <a:solidFill>
                  <a:srgbClr val="DF6993"/>
                </a:solidFill>
                <a:latin typeface="Arial Rounded MT Bold"/>
                <a:cs typeface="Arial Rounded MT Bold"/>
              </a:rPr>
              <a:t>ATELIER 1 – Monde de l’ALTERNATIVE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5966" y="2485282"/>
            <a:ext cx="29523280" cy="605874"/>
          </a:xfrm>
          <a:ln>
            <a:solidFill>
              <a:srgbClr val="4F852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000" dirty="0">
                <a:solidFill>
                  <a:schemeClr val="tx1"/>
                </a:solidFill>
                <a:latin typeface="Arial"/>
                <a:cs typeface="Arial"/>
              </a:rPr>
              <a:t>En vous appuyant sur le tableau des tendances lourdes et signaux faibles identifiés pour chaque variable, caractérisez </a:t>
            </a:r>
            <a:r>
              <a:rPr lang="fr-FR" sz="2000" dirty="0" smtClean="0">
                <a:solidFill>
                  <a:schemeClr val="tx1"/>
                </a:solidFill>
                <a:latin typeface="Arial"/>
                <a:cs typeface="Arial"/>
              </a:rPr>
              <a:t>votre territoire en </a:t>
            </a:r>
            <a:r>
              <a:rPr lang="fr-FR" sz="2000" dirty="0">
                <a:solidFill>
                  <a:schemeClr val="tx1"/>
                </a:solidFill>
                <a:latin typeface="Arial"/>
                <a:cs typeface="Arial"/>
              </a:rPr>
              <a:t>2025. Hiérarchisez les éléments sélectionnés.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042421"/>
              </p:ext>
            </p:extLst>
          </p:nvPr>
        </p:nvGraphicFramePr>
        <p:xfrm>
          <a:off x="375965" y="3277370"/>
          <a:ext cx="29523280" cy="17569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820"/>
                <a:gridCol w="7380820"/>
                <a:gridCol w="7380820"/>
                <a:gridCol w="7380820"/>
              </a:tblGrid>
              <a:tr h="12520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Société et individu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(lien social, évolutions démographiques, valeurs collectives)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5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err="1" smtClean="0"/>
                        <a:t>Technosciences</a:t>
                      </a:r>
                      <a:r>
                        <a:rPr lang="fr-FR" sz="2400" dirty="0" smtClean="0"/>
                        <a:t> et connaissance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(éducation, savoir-faire, numérique, logiques d'innovation, méthodes et outils d’intelligence collective) 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5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Politique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(contexte institutionnel, réglementaire, stratégique, relations entre acteurs, moyens et capacités d'action des groupes d'acteurs) 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52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sz="2400" dirty="0" smtClean="0"/>
                        <a:t>Economie</a:t>
                      </a:r>
                    </a:p>
                    <a:p>
                      <a:pPr marL="0" algn="ctr"/>
                      <a:r>
                        <a:rPr lang="fr-FR" sz="1800" dirty="0" smtClean="0"/>
                        <a:t>(le salarié dans l'entreprise, lien entre économie et territoire, implication des entreprises dans le développement durable) </a:t>
                      </a: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528"/>
                    </a:solidFill>
                  </a:tcPr>
                </a:tc>
              </a:tr>
              <a:tr h="4067303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1)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32031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2)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32031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3)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6554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4)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75967" y="1486622"/>
            <a:ext cx="29523279" cy="790539"/>
          </a:xfrm>
          <a:prstGeom prst="rect">
            <a:avLst/>
          </a:prstGeom>
          <a:solidFill>
            <a:srgbClr val="4F8528"/>
          </a:solidFill>
        </p:spPr>
        <p:txBody>
          <a:bodyPr wrap="square" lIns="295214" tIns="147607" rIns="295214" bIns="147607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  <a:latin typeface="Arial"/>
                <a:cs typeface="Arial"/>
              </a:rPr>
              <a:t>Description de </a:t>
            </a:r>
            <a:r>
              <a:rPr lang="fr-FR" sz="3200" b="1" dirty="0" smtClean="0">
                <a:solidFill>
                  <a:schemeClr val="bg1"/>
                </a:solidFill>
                <a:latin typeface="Arial"/>
                <a:cs typeface="Arial"/>
              </a:rPr>
              <a:t>l’ENVIRONNEMENT </a:t>
            </a:r>
            <a:r>
              <a:rPr lang="fr-FR" sz="3200" b="1" dirty="0">
                <a:solidFill>
                  <a:schemeClr val="bg1"/>
                </a:solidFill>
                <a:latin typeface="Arial"/>
                <a:cs typeface="Arial"/>
              </a:rPr>
              <a:t>TERRITORIAL</a:t>
            </a:r>
          </a:p>
        </p:txBody>
      </p:sp>
    </p:spTree>
    <p:extLst>
      <p:ext uri="{BB962C8B-B14F-4D97-AF65-F5344CB8AC3E}">
        <p14:creationId xmlns:p14="http://schemas.microsoft.com/office/powerpoint/2010/main" val="15803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974" y="2701306"/>
            <a:ext cx="29523280" cy="605874"/>
          </a:xfrm>
          <a:prstGeom prst="rect">
            <a:avLst/>
          </a:prstGeom>
          <a:ln>
            <a:solidFill>
              <a:srgbClr val="4F852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295214" tIns="147607" rIns="295214" bIns="147607">
            <a:spAutoFit/>
          </a:bodyPr>
          <a:lstStyle/>
          <a:p>
            <a:r>
              <a:rPr lang="fr-FR" sz="2000" dirty="0">
                <a:solidFill>
                  <a:srgbClr val="000000"/>
                </a:solidFill>
                <a:latin typeface="Arial"/>
                <a:cs typeface="Arial"/>
              </a:rPr>
              <a:t>Décrivez la gouvernance locale de votre </a:t>
            </a:r>
            <a:r>
              <a:rPr lang="fr-FR" sz="2000" dirty="0" smtClean="0">
                <a:solidFill>
                  <a:srgbClr val="000000"/>
                </a:solidFill>
                <a:latin typeface="Arial"/>
                <a:cs typeface="Arial"/>
              </a:rPr>
              <a:t>territoire en </a:t>
            </a:r>
            <a:r>
              <a:rPr lang="fr-FR" sz="2000" dirty="0">
                <a:solidFill>
                  <a:srgbClr val="000000"/>
                </a:solidFill>
                <a:latin typeface="Arial"/>
                <a:cs typeface="Arial"/>
              </a:rPr>
              <a:t>2025 en vous basant sur le tableau des tendances lourdes et signaux faibles « gouvernance locale ». 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376624"/>
              </p:ext>
            </p:extLst>
          </p:nvPr>
        </p:nvGraphicFramePr>
        <p:xfrm>
          <a:off x="447974" y="3493394"/>
          <a:ext cx="29523280" cy="17425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26498944"/>
              </a:tblGrid>
              <a:tr h="738775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Critères</a:t>
                      </a:r>
                      <a:endParaRPr lang="fr-FR" sz="2400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52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Etat de la situation en 2025</a:t>
                      </a:r>
                      <a:endParaRPr lang="fr-FR" sz="2400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528"/>
                    </a:solidFill>
                  </a:tcPr>
                </a:tc>
              </a:tr>
              <a:tr h="25313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baseline="0" dirty="0" smtClean="0"/>
                        <a:t>Où en est la démocratie représentative ?</a:t>
                      </a:r>
                      <a:endParaRPr lang="fr-FR" sz="2400" b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Décrivez</a:t>
                      </a:r>
                      <a:r>
                        <a:rPr lang="fr-FR" sz="1800" i="1" baseline="0" dirty="0" smtClean="0"/>
                        <a:t> la situation politique de </a:t>
                      </a:r>
                      <a:r>
                        <a:rPr lang="fr-FR" sz="1800" i="1" baseline="0" dirty="0" smtClean="0"/>
                        <a:t>votre territoire au </a:t>
                      </a:r>
                      <a:r>
                        <a:rPr lang="fr-FR" sz="1800" i="1" baseline="0" dirty="0" smtClean="0"/>
                        <a:t>sein de votre monde.</a:t>
                      </a:r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/>
                        <a:t>Positionnement</a:t>
                      </a:r>
                      <a:r>
                        <a:rPr lang="fr-FR" sz="2400" b="1" baseline="0" dirty="0" smtClean="0"/>
                        <a:t> des différents acteurs</a:t>
                      </a:r>
                      <a:endParaRPr lang="fr-FR" sz="2400" b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baseline="0" dirty="0" smtClean="0"/>
                        <a:t>Q</a:t>
                      </a:r>
                      <a:r>
                        <a:rPr lang="fr-FR" sz="1800" i="1" dirty="0" smtClean="0"/>
                        <a:t>uels sont les acteurs importants ? Comment agissent-ils sur le territoire ? Comment interagissent-ils ?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vMerge="1">
                  <a:txBody>
                    <a:bodyPr/>
                    <a:lstStyle/>
                    <a:p>
                      <a:endParaRPr lang="fr-FR" sz="1200" b="1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Qui contribue à la transition écologique</a:t>
                      </a:r>
                      <a:r>
                        <a:rPr lang="fr-FR" sz="1800" i="1" baseline="0" dirty="0" smtClean="0"/>
                        <a:t> du territoire ? Pourquoi et comment ?</a:t>
                      </a:r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02802">
                <a:tc rowSpan="3">
                  <a:txBody>
                    <a:bodyPr/>
                    <a:lstStyle/>
                    <a:p>
                      <a:r>
                        <a:rPr lang="fr-FR" sz="2400" b="1" dirty="0" smtClean="0"/>
                        <a:t>Modalités de mise en œuvre des projets</a:t>
                      </a:r>
                      <a:endParaRPr lang="fr-FR" sz="2400" b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Quels types</a:t>
                      </a:r>
                      <a:r>
                        <a:rPr lang="fr-FR" sz="1800" i="1" baseline="0" dirty="0" smtClean="0"/>
                        <a:t> de projets de contribution émergent ? Dans quels domaines ? Sous quelle forme ?</a:t>
                      </a:r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vMerge="1">
                  <a:txBody>
                    <a:bodyPr/>
                    <a:lstStyle/>
                    <a:p>
                      <a:endParaRPr lang="fr-FR" sz="800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baseline="0" dirty="0" smtClean="0"/>
                        <a:t>Comment sont-ils développés et par qui ? Quels sont les moyens mis en place pour le portage et le développement de ces projets de contribution ? 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1794">
                <a:tc vMerge="1">
                  <a:txBody>
                    <a:bodyPr/>
                    <a:lstStyle/>
                    <a:p>
                      <a:endParaRPr lang="fr-FR" sz="800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Autres observations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447974" y="1711197"/>
            <a:ext cx="29523280" cy="790539"/>
          </a:xfrm>
          <a:prstGeom prst="rect">
            <a:avLst/>
          </a:prstGeom>
          <a:solidFill>
            <a:srgbClr val="4F8528"/>
          </a:solidFill>
        </p:spPr>
        <p:txBody>
          <a:bodyPr wrap="square" lIns="295214" tIns="147607" rIns="295214" bIns="147607" rtlCol="0">
            <a:spAutoFit/>
          </a:bodyPr>
          <a:lstStyle>
            <a:defPPr>
              <a:defRPr lang="fr-FR"/>
            </a:defPPr>
            <a:lvl1pPr>
              <a:defRPr sz="39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FR" sz="3200" dirty="0"/>
              <a:t>Description de la GOUVERNANCE LOCALE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-5905" y="253035"/>
            <a:ext cx="30281116" cy="1440160"/>
          </a:xfrm>
          <a:prstGeom prst="rect">
            <a:avLst/>
          </a:prstGeom>
        </p:spPr>
        <p:txBody>
          <a:bodyPr vert="horz" lIns="295214" tIns="147607" rIns="295214" bIns="147607" rtlCol="0" anchor="ctr">
            <a:normAutofit fontScale="97500"/>
          </a:bodyPr>
          <a:lstStyle>
            <a:lvl1pPr algn="ctr">
              <a:spcBef>
                <a:spcPct val="0"/>
              </a:spcBef>
              <a:buNone/>
              <a:defRPr sz="6500">
                <a:solidFill>
                  <a:srgbClr val="E7885F"/>
                </a:solidFill>
                <a:latin typeface="Arial Rounded MT Bold"/>
                <a:ea typeface="+mj-ea"/>
                <a:cs typeface="Arial Rounded MT Bold"/>
              </a:defRPr>
            </a:lvl1pPr>
          </a:lstStyle>
          <a:p>
            <a:r>
              <a:rPr lang="fr-FR" sz="4400" dirty="0">
                <a:solidFill>
                  <a:srgbClr val="DF6993"/>
                </a:solidFill>
              </a:rPr>
              <a:t>ATELIER 1 – Monde de l’ALTERNATIVE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94953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5905" y="397049"/>
            <a:ext cx="30281116" cy="948023"/>
          </a:xfrm>
        </p:spPr>
        <p:txBody>
          <a:bodyPr>
            <a:noAutofit/>
          </a:bodyPr>
          <a:lstStyle/>
          <a:p>
            <a:r>
              <a:rPr lang="fr-FR" sz="4400" dirty="0">
                <a:solidFill>
                  <a:srgbClr val="E06821"/>
                </a:solidFill>
                <a:latin typeface="Arial Rounded MT Bold"/>
                <a:cs typeface="Arial Rounded MT Bold"/>
              </a:rPr>
              <a:t>ATELIER 1 – Monde de la TECHNO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5966" y="2485282"/>
            <a:ext cx="29523280" cy="605874"/>
          </a:xfrm>
          <a:ln>
            <a:solidFill>
              <a:srgbClr val="008EB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000" dirty="0">
                <a:solidFill>
                  <a:schemeClr val="tx1"/>
                </a:solidFill>
                <a:latin typeface="Arial"/>
                <a:cs typeface="Arial"/>
              </a:rPr>
              <a:t>En vous appuyant sur le tableau des tendances lourdes et signaux faibles identifiés pour chaque variable, caractérisez </a:t>
            </a:r>
            <a:r>
              <a:rPr lang="fr-FR" sz="2000" dirty="0" smtClean="0">
                <a:solidFill>
                  <a:schemeClr val="tx1"/>
                </a:solidFill>
                <a:latin typeface="Arial"/>
                <a:cs typeface="Arial"/>
              </a:rPr>
              <a:t>votre territoire en </a:t>
            </a:r>
            <a:r>
              <a:rPr lang="fr-FR" sz="2000" dirty="0">
                <a:solidFill>
                  <a:schemeClr val="tx1"/>
                </a:solidFill>
                <a:latin typeface="Arial"/>
                <a:cs typeface="Arial"/>
              </a:rPr>
              <a:t>2025. Hiérarchisez les éléments sélectionnés.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647381"/>
              </p:ext>
            </p:extLst>
          </p:nvPr>
        </p:nvGraphicFramePr>
        <p:xfrm>
          <a:off x="375965" y="3277370"/>
          <a:ext cx="29523280" cy="17569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820"/>
                <a:gridCol w="7380820"/>
                <a:gridCol w="7380820"/>
                <a:gridCol w="7380820"/>
              </a:tblGrid>
              <a:tr h="12520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Société et individu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(lien social, évolutions démographiques, valeurs collectives)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E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err="1" smtClean="0"/>
                        <a:t>Technosciences</a:t>
                      </a:r>
                      <a:r>
                        <a:rPr lang="fr-FR" sz="2400" dirty="0" smtClean="0"/>
                        <a:t> et connaissance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(éducation, savoir-faire, numérique, logiques d'innovation, méthodes et outils d’intelligence collective) 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E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Politique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(contexte institutionnel, réglementaire, stratégique, relations entre acteurs, moyens et capacités d'action des groupes d'acteurs) </a:t>
                      </a:r>
                      <a:endParaRPr lang="fr-FR" sz="1800" dirty="0" smtClean="0">
                        <a:solidFill>
                          <a:schemeClr val="lt1"/>
                        </a:solidFill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EB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FR" sz="2400" dirty="0" smtClean="0"/>
                        <a:t>Economie</a:t>
                      </a:r>
                    </a:p>
                    <a:p>
                      <a:pPr marL="0" algn="ctr"/>
                      <a:r>
                        <a:rPr lang="fr-FR" sz="1800" dirty="0" smtClean="0"/>
                        <a:t>(le salarié dans l'entreprise, lien entre économie et territoire, implication des entreprises dans le développement durable) </a:t>
                      </a: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EB6"/>
                    </a:solidFill>
                  </a:tcPr>
                </a:tc>
              </a:tr>
              <a:tr h="4067303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1)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32031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2)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32031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3)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6554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4)</a:t>
                      </a: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FR" sz="2800" dirty="0" smtClean="0"/>
                        <a:t>4)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fr-FR" sz="2800" dirty="0"/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75967" y="1486622"/>
            <a:ext cx="29523279" cy="790539"/>
          </a:xfrm>
          <a:prstGeom prst="rect">
            <a:avLst/>
          </a:prstGeom>
          <a:solidFill>
            <a:srgbClr val="008EB6"/>
          </a:solidFill>
        </p:spPr>
        <p:txBody>
          <a:bodyPr wrap="square" lIns="295214" tIns="147607" rIns="295214" bIns="147607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  <a:latin typeface="Arial"/>
                <a:cs typeface="Arial"/>
              </a:rPr>
              <a:t>Description de </a:t>
            </a:r>
            <a:r>
              <a:rPr lang="fr-FR" sz="3200" b="1" dirty="0" smtClean="0">
                <a:solidFill>
                  <a:schemeClr val="bg1"/>
                </a:solidFill>
                <a:latin typeface="Arial"/>
                <a:cs typeface="Arial"/>
              </a:rPr>
              <a:t>l’ENVIRONNEMENT </a:t>
            </a:r>
            <a:r>
              <a:rPr lang="fr-FR" sz="3200" b="1" dirty="0">
                <a:solidFill>
                  <a:schemeClr val="bg1"/>
                </a:solidFill>
                <a:latin typeface="Arial"/>
                <a:cs typeface="Arial"/>
              </a:rPr>
              <a:t>TERRITORIAL</a:t>
            </a:r>
          </a:p>
        </p:txBody>
      </p:sp>
    </p:spTree>
    <p:extLst>
      <p:ext uri="{BB962C8B-B14F-4D97-AF65-F5344CB8AC3E}">
        <p14:creationId xmlns:p14="http://schemas.microsoft.com/office/powerpoint/2010/main" val="15803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974" y="2701306"/>
            <a:ext cx="29523280" cy="605874"/>
          </a:xfrm>
          <a:prstGeom prst="rect">
            <a:avLst/>
          </a:prstGeom>
          <a:ln>
            <a:solidFill>
              <a:srgbClr val="008EB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295214" tIns="147607" rIns="295214" bIns="147607">
            <a:spAutoFit/>
          </a:bodyPr>
          <a:lstStyle/>
          <a:p>
            <a:r>
              <a:rPr lang="fr-FR" sz="2000" dirty="0">
                <a:solidFill>
                  <a:srgbClr val="000000"/>
                </a:solidFill>
                <a:latin typeface="Arial"/>
                <a:cs typeface="Arial"/>
              </a:rPr>
              <a:t>Décrivez la gouvernance locale de votre </a:t>
            </a:r>
            <a:r>
              <a:rPr lang="fr-FR" sz="2000" dirty="0" smtClean="0">
                <a:solidFill>
                  <a:srgbClr val="000000"/>
                </a:solidFill>
                <a:latin typeface="Arial"/>
                <a:cs typeface="Arial"/>
              </a:rPr>
              <a:t>territoire </a:t>
            </a:r>
            <a:r>
              <a:rPr lang="fr-FR" sz="2000" dirty="0">
                <a:solidFill>
                  <a:srgbClr val="000000"/>
                </a:solidFill>
                <a:latin typeface="Arial"/>
                <a:cs typeface="Arial"/>
              </a:rPr>
              <a:t>en 2025 en vous basant sur le tableau des tendances lourdes et signaux faibles « gouvernance locale ». 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113540"/>
              </p:ext>
            </p:extLst>
          </p:nvPr>
        </p:nvGraphicFramePr>
        <p:xfrm>
          <a:off x="447974" y="3493394"/>
          <a:ext cx="29523280" cy="17425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26498944"/>
              </a:tblGrid>
              <a:tr h="738775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Critères</a:t>
                      </a:r>
                      <a:endParaRPr lang="fr-FR" sz="2400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E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Etat de la situation en 2025</a:t>
                      </a:r>
                      <a:endParaRPr lang="fr-FR" sz="2400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EB6"/>
                    </a:solidFill>
                  </a:tcPr>
                </a:tc>
              </a:tr>
              <a:tr h="25313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baseline="0" dirty="0" smtClean="0"/>
                        <a:t>Où en est la démocratie représentative ?</a:t>
                      </a:r>
                      <a:endParaRPr lang="fr-FR" sz="2400" b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Décrivez</a:t>
                      </a:r>
                      <a:r>
                        <a:rPr lang="fr-FR" sz="1800" i="1" baseline="0" dirty="0" smtClean="0"/>
                        <a:t> la situation politique de </a:t>
                      </a:r>
                      <a:r>
                        <a:rPr lang="fr-FR" sz="1800" i="1" baseline="0" dirty="0" smtClean="0"/>
                        <a:t>votre territoire au </a:t>
                      </a:r>
                      <a:r>
                        <a:rPr lang="fr-FR" sz="1800" i="1" baseline="0" dirty="0" smtClean="0"/>
                        <a:t>sein de votre monde.</a:t>
                      </a:r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/>
                        <a:t>Positionnement</a:t>
                      </a:r>
                      <a:r>
                        <a:rPr lang="fr-FR" sz="2400" b="1" baseline="0" dirty="0" smtClean="0"/>
                        <a:t> des différents acteurs</a:t>
                      </a:r>
                      <a:endParaRPr lang="fr-FR" sz="2400" b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baseline="0" dirty="0" smtClean="0"/>
                        <a:t>Q</a:t>
                      </a:r>
                      <a:r>
                        <a:rPr lang="fr-FR" sz="1800" i="1" dirty="0" smtClean="0"/>
                        <a:t>uels sont les acteurs importants ? Comment agissent-ils sur le territoire ? Comment interagissent-ils ?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vMerge="1">
                  <a:txBody>
                    <a:bodyPr/>
                    <a:lstStyle/>
                    <a:p>
                      <a:endParaRPr lang="fr-FR" sz="1200" b="1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/>
                        <a:t>Qui contribue à la transition écologique</a:t>
                      </a:r>
                      <a:r>
                        <a:rPr lang="fr-FR" sz="1800" i="1" baseline="0" dirty="0" smtClean="0"/>
                        <a:t> du territoire ? Pourquoi et comment ?</a:t>
                      </a:r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02802">
                <a:tc rowSpan="3">
                  <a:txBody>
                    <a:bodyPr/>
                    <a:lstStyle/>
                    <a:p>
                      <a:r>
                        <a:rPr lang="fr-FR" sz="2400" b="1" dirty="0" smtClean="0"/>
                        <a:t>Modalités de mise en œuvre des projets</a:t>
                      </a:r>
                      <a:endParaRPr lang="fr-FR" sz="2400" b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Quels types</a:t>
                      </a:r>
                      <a:r>
                        <a:rPr lang="fr-FR" sz="1800" i="1" baseline="0" dirty="0" smtClean="0"/>
                        <a:t> de projets de contribution émergent ? Dans quels domaines ? Sous quelle forme ?</a:t>
                      </a:r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/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  <a:p>
                      <a:endParaRPr lang="fr-FR" sz="1800" i="1" baseline="0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074">
                <a:tc vMerge="1">
                  <a:txBody>
                    <a:bodyPr/>
                    <a:lstStyle/>
                    <a:p>
                      <a:endParaRPr lang="fr-FR" sz="800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baseline="0" dirty="0" smtClean="0"/>
                        <a:t>Comment sont-ils développés et par qui ? Quels sont les moyens mis en place pour le portage et le développement de ces projets de contribution ? 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1794">
                <a:tc vMerge="1">
                  <a:txBody>
                    <a:bodyPr/>
                    <a:lstStyle/>
                    <a:p>
                      <a:endParaRPr lang="fr-FR" sz="800" dirty="0">
                        <a:latin typeface="Arial"/>
                        <a:cs typeface="Arial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fr-FR" sz="1800" i="1" dirty="0" smtClean="0"/>
                        <a:t>Autres observations</a:t>
                      </a:r>
                    </a:p>
                    <a:p>
                      <a:endParaRPr lang="fr-FR" sz="1800" i="1" dirty="0" smtClean="0"/>
                    </a:p>
                    <a:p>
                      <a:endParaRPr lang="fr-FR" sz="1800" i="1" dirty="0" smtClean="0"/>
                    </a:p>
                    <a:p>
                      <a:endParaRPr lang="fr-FR" sz="1800" i="1" dirty="0">
                        <a:latin typeface="Arial"/>
                        <a:cs typeface="Arial"/>
                      </a:endParaRPr>
                    </a:p>
                  </a:txBody>
                  <a:tcPr marL="403670" marR="403670" marT="106942" marB="10694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447974" y="1711197"/>
            <a:ext cx="29523280" cy="790539"/>
          </a:xfrm>
          <a:prstGeom prst="rect">
            <a:avLst/>
          </a:prstGeom>
          <a:solidFill>
            <a:srgbClr val="008EB6"/>
          </a:solidFill>
        </p:spPr>
        <p:txBody>
          <a:bodyPr wrap="square" lIns="295214" tIns="147607" rIns="295214" bIns="147607" rtlCol="0">
            <a:spAutoFit/>
          </a:bodyPr>
          <a:lstStyle>
            <a:defPPr>
              <a:defRPr lang="fr-FR"/>
            </a:defPPr>
            <a:lvl1pPr>
              <a:defRPr sz="39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FR" sz="3200" dirty="0"/>
              <a:t>Description de la GOUVERNANCE LOCALE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-5905" y="253035"/>
            <a:ext cx="30281116" cy="1440160"/>
          </a:xfrm>
          <a:prstGeom prst="rect">
            <a:avLst/>
          </a:prstGeom>
        </p:spPr>
        <p:txBody>
          <a:bodyPr vert="horz" lIns="295214" tIns="147607" rIns="295214" bIns="147607" rtlCol="0" anchor="ctr">
            <a:normAutofit fontScale="97500"/>
          </a:bodyPr>
          <a:lstStyle>
            <a:lvl1pPr algn="ctr">
              <a:spcBef>
                <a:spcPct val="0"/>
              </a:spcBef>
              <a:buNone/>
              <a:defRPr sz="6500">
                <a:solidFill>
                  <a:srgbClr val="E7885F"/>
                </a:solidFill>
                <a:latin typeface="Arial Rounded MT Bold"/>
                <a:ea typeface="+mj-ea"/>
                <a:cs typeface="Arial Rounded MT Bold"/>
              </a:defRPr>
            </a:lvl1pPr>
          </a:lstStyle>
          <a:p>
            <a:r>
              <a:rPr lang="fr-FR" sz="4400" dirty="0">
                <a:solidFill>
                  <a:srgbClr val="E06821"/>
                </a:solidFill>
              </a:rPr>
              <a:t>ATELIER 1 – Monde de la TECHNO</a:t>
            </a:r>
          </a:p>
        </p:txBody>
      </p:sp>
    </p:spTree>
    <p:extLst>
      <p:ext uri="{BB962C8B-B14F-4D97-AF65-F5344CB8AC3E}">
        <p14:creationId xmlns:p14="http://schemas.microsoft.com/office/powerpoint/2010/main" val="94953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larté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1146</Words>
  <Application>Microsoft Office PowerPoint</Application>
  <PresentationFormat>Personnalisé</PresentationFormat>
  <Paragraphs>328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Arial Rounded MT Bold</vt:lpstr>
      <vt:lpstr>Calibri</vt:lpstr>
      <vt:lpstr>Thème Office</vt:lpstr>
      <vt:lpstr>ATELIER 1 – Monde du STATU QUO</vt:lpstr>
      <vt:lpstr>Présentation PowerPoint</vt:lpstr>
      <vt:lpstr>ATELIER 1 – Monde de la CATASTROPHE</vt:lpstr>
      <vt:lpstr>Présentation PowerPoint</vt:lpstr>
      <vt:lpstr>ATELIER 1 – Monde de l’ALTERNATIVE</vt:lpstr>
      <vt:lpstr>Présentation PowerPoint</vt:lpstr>
      <vt:lpstr>ATELIER 1 – Monde de la TECHNO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</dc:creator>
  <cp:lastModifiedBy>Louise VAISMAN</cp:lastModifiedBy>
  <cp:revision>72</cp:revision>
  <dcterms:created xsi:type="dcterms:W3CDTF">2014-06-03T08:40:40Z</dcterms:created>
  <dcterms:modified xsi:type="dcterms:W3CDTF">2016-05-20T15:35:09Z</dcterms:modified>
</cp:coreProperties>
</file>