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306" r:id="rId3"/>
    <p:sldId id="307" r:id="rId4"/>
    <p:sldId id="308" r:id="rId5"/>
    <p:sldId id="273" r:id="rId6"/>
    <p:sldId id="309" r:id="rId7"/>
    <p:sldId id="310" r:id="rId8"/>
    <p:sldId id="311" r:id="rId9"/>
    <p:sldId id="274" r:id="rId10"/>
    <p:sldId id="312" r:id="rId11"/>
    <p:sldId id="313" r:id="rId12"/>
    <p:sldId id="314" r:id="rId13"/>
    <p:sldId id="275" r:id="rId14"/>
    <p:sldId id="315" r:id="rId15"/>
    <p:sldId id="316" r:id="rId16"/>
    <p:sldId id="317" r:id="rId17"/>
    <p:sldId id="276" r:id="rId18"/>
    <p:sldId id="318" r:id="rId19"/>
    <p:sldId id="319" r:id="rId20"/>
    <p:sldId id="320" r:id="rId21"/>
    <p:sldId id="259" r:id="rId22"/>
    <p:sldId id="303" r:id="rId23"/>
    <p:sldId id="304" r:id="rId24"/>
    <p:sldId id="305" r:id="rId25"/>
  </p:sldIdLst>
  <p:sldSz cx="9144000" cy="6858000" type="screen4x3"/>
  <p:notesSz cx="9866313" cy="14295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43E00956-5037-714C-AD41-59E743BB450C}">
          <p14:sldIdLst>
            <p14:sldId id="258"/>
            <p14:sldId id="306"/>
            <p14:sldId id="307"/>
            <p14:sldId id="308"/>
            <p14:sldId id="273"/>
            <p14:sldId id="309"/>
            <p14:sldId id="310"/>
            <p14:sldId id="311"/>
            <p14:sldId id="274"/>
            <p14:sldId id="312"/>
            <p14:sldId id="313"/>
            <p14:sldId id="314"/>
            <p14:sldId id="275"/>
            <p14:sldId id="315"/>
            <p14:sldId id="316"/>
            <p14:sldId id="317"/>
            <p14:sldId id="276"/>
            <p14:sldId id="318"/>
            <p14:sldId id="319"/>
            <p14:sldId id="320"/>
            <p14:sldId id="259"/>
            <p14:sldId id="303"/>
            <p14:sldId id="304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85F"/>
    <a:srgbClr val="DF6993"/>
    <a:srgbClr val="E06821"/>
    <a:srgbClr val="008EB6"/>
    <a:srgbClr val="4F8528"/>
    <a:srgbClr val="BA0B2A"/>
    <a:srgbClr val="FFEFB4"/>
    <a:srgbClr val="15130B"/>
    <a:srgbClr val="C8A725"/>
    <a:srgbClr val="D31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85" autoAdjust="0"/>
  </p:normalViewPr>
  <p:slideViewPr>
    <p:cSldViewPr>
      <p:cViewPr varScale="1">
        <p:scale>
          <a:sx n="95" d="100"/>
          <a:sy n="95" d="100"/>
        </p:scale>
        <p:origin x="19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2F3F3145-2321-304C-A7BD-F0C20D0DFF27}" type="datetimeFigureOut">
              <a:rPr lang="fr-FR" smtClean="0"/>
              <a:t>23/05/2016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60488" y="1071563"/>
            <a:ext cx="7145337" cy="5360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6632" y="6790333"/>
            <a:ext cx="7893050" cy="6432947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628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6F50D0-C8F7-A949-A2DD-CD532065B6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81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Prévoir</a:t>
            </a:r>
            <a:r>
              <a:rPr lang="fr-FR" baseline="0" dirty="0" smtClean="0"/>
              <a:t> deux rapporteurs et un garant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495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Prévoir</a:t>
            </a:r>
            <a:r>
              <a:rPr lang="fr-FR" baseline="0" dirty="0" smtClean="0"/>
              <a:t> deux rapporteurs et un garant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495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Prévoir</a:t>
            </a:r>
            <a:r>
              <a:rPr lang="fr-FR" baseline="0" dirty="0" smtClean="0"/>
              <a:t> deux rapporteurs et un garant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495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Prévoir</a:t>
            </a:r>
            <a:r>
              <a:rPr lang="fr-FR" baseline="0" dirty="0" smtClean="0"/>
              <a:t> deux rapporteurs et un garant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49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F50D0-C8F7-A949-A2DD-CD532065B65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01D72-1640-4227-865C-7D0BE7E724D9}" type="datetimeFigureOut">
              <a:rPr lang="fr-FR" smtClean="0"/>
              <a:pPr/>
              <a:t>23/05/2016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SE NOURRIR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se nourrir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Se nourrir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199324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7885F"/>
                          </a:solidFill>
                          <a:latin typeface="Arial"/>
                          <a:cs typeface="Arial"/>
                        </a:rPr>
                        <a:t>Statu Quo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baseline="0" dirty="0" smtClean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1" i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8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RÉPONDRE AUX BESOINS ENERGÉTIQUES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Répondre aux besoins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énergétiques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BA0B2A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Répondre aux besoins énergétiques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659171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Catastrophe</a:t>
                      </a: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8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RÉPONDRE AUX BESOINS ENERGÉTIQUES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Répondre aux besoins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énergétiques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Répondre aux besoins énergétiques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74050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06821"/>
                          </a:solidFill>
                          <a:latin typeface="Arial"/>
                          <a:cs typeface="Arial"/>
                        </a:rPr>
                        <a:t>Techno</a:t>
                      </a:r>
                      <a:endParaRPr lang="fr-FR" sz="1000" b="1" i="1" baseline="0" dirty="0" smtClean="0">
                        <a:solidFill>
                          <a:srgbClr val="E0682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8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RÉPONDRE AUX BESOINS ENERGÉTIQUES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Répondre aux besoins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énergétiques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Répondre aux besoins énergétiques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198127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DF6993"/>
                          </a:solidFill>
                          <a:latin typeface="Arial"/>
                          <a:cs typeface="Arial"/>
                        </a:rPr>
                        <a:t>Alternative</a:t>
                      </a:r>
                      <a:endParaRPr lang="fr-FR" sz="1000" b="1" i="1" baseline="0" dirty="0" smtClean="0">
                        <a:solidFill>
                          <a:srgbClr val="DF6993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8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PRODUIRE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Produire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Produire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278146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7885F"/>
                          </a:solidFill>
                          <a:latin typeface="Arial"/>
                          <a:cs typeface="Arial"/>
                        </a:rPr>
                        <a:t>Statu Quo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baseline="0" dirty="0" smtClean="0">
                        <a:solidFill>
                          <a:srgbClr val="E7885F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1" i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2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PRODUIRE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Produire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BA0B2A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Produire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114997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Catastrophe</a:t>
                      </a: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8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PRODUIRE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Produire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Produire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599070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06821"/>
                          </a:solidFill>
                          <a:latin typeface="Arial"/>
                          <a:cs typeface="Arial"/>
                        </a:rPr>
                        <a:t>Techno</a:t>
                      </a:r>
                      <a:endParaRPr lang="fr-FR" sz="1000" b="1" i="1" baseline="0" dirty="0" smtClean="0">
                        <a:solidFill>
                          <a:srgbClr val="E0682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8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PRODUIRE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Produire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Produire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915458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87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35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DF6993"/>
                          </a:solidFill>
                          <a:latin typeface="Arial"/>
                          <a:cs typeface="Arial"/>
                        </a:rPr>
                        <a:t>Alternative</a:t>
                      </a:r>
                      <a:endParaRPr lang="fr-FR" sz="1000" b="1" i="1" baseline="0" dirty="0" smtClean="0">
                        <a:solidFill>
                          <a:srgbClr val="DF6993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8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PARTICIPER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Participer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Participer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289829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7885F"/>
                          </a:solidFill>
                          <a:latin typeface="Arial"/>
                          <a:cs typeface="Arial"/>
                        </a:rPr>
                        <a:t>Statu Quo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baseline="0" dirty="0" smtClean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1" i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2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PARTICIPER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Participer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BA0B2A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Participer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75905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Catastrophe</a:t>
                      </a: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1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PARTICIPER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Participer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Participer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713045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06821"/>
                          </a:solidFill>
                          <a:latin typeface="Arial"/>
                          <a:cs typeface="Arial"/>
                        </a:rPr>
                        <a:t>Techno</a:t>
                      </a:r>
                      <a:endParaRPr lang="fr-FR" sz="1000" b="1" i="1" baseline="0" dirty="0" smtClean="0">
                        <a:solidFill>
                          <a:srgbClr val="E0682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1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SE NOURRIR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se nourrir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BA0B2A"/>
          </a:solidFill>
          <a:ln>
            <a:solidFill>
              <a:srgbClr val="BA0B2A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Se nourrir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554153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Catastrophe</a:t>
                      </a: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0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PARTICIPER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Participer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Participer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701225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87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35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DF6993"/>
                          </a:solidFill>
                          <a:latin typeface="Arial"/>
                          <a:cs typeface="Arial"/>
                        </a:rPr>
                        <a:t>Alternative</a:t>
                      </a:r>
                      <a:endParaRPr lang="fr-FR" sz="1000" b="1" i="1" baseline="0" dirty="0" smtClean="0">
                        <a:solidFill>
                          <a:srgbClr val="DF6993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1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496" y="24293"/>
            <a:ext cx="9073008" cy="276999"/>
          </a:xfrm>
          <a:prstGeom prst="rect">
            <a:avLst/>
          </a:prstGeom>
          <a:solidFill>
            <a:srgbClr val="47534C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FICHES INITIATIVES DE CONTRIBUTION – Monde du Statu Quo</a:t>
            </a:r>
            <a:endParaRPr lang="fr-FR" dirty="0"/>
          </a:p>
        </p:txBody>
      </p:sp>
      <p:sp>
        <p:nvSpPr>
          <p:cNvPr id="6" name="Bulle rectangulaire 5"/>
          <p:cNvSpPr/>
          <p:nvPr/>
        </p:nvSpPr>
        <p:spPr>
          <a:xfrm>
            <a:off x="35496" y="476672"/>
            <a:ext cx="9073008" cy="5544616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NOM DE L’INITIATIVE : ………………………………………………………….</a:t>
            </a:r>
          </a:p>
          <a:p>
            <a:pPr algn="ctr"/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algn="ctr"/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QUOI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Description</a:t>
            </a: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Acteurs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impliqués </a:t>
            </a: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POURQUOI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Motivation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des acteurs (intérêt et frein du passage à l’action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COMMENT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Place et rôle des acteurs (</a:t>
            </a:r>
            <a:r>
              <a:rPr lang="fr-FR" sz="1400" i="1" dirty="0" smtClean="0">
                <a:solidFill>
                  <a:srgbClr val="292934"/>
                </a:solidFill>
                <a:latin typeface="Arial"/>
                <a:cs typeface="Arial"/>
              </a:rPr>
              <a:t>sous forme de schéma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defTabSz="914400"/>
            <a:endParaRPr lang="fr-FR" sz="1400" dirty="0">
              <a:solidFill>
                <a:srgbClr val="1F497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6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496" y="24293"/>
            <a:ext cx="9073008" cy="276999"/>
          </a:xfrm>
          <a:prstGeom prst="rect">
            <a:avLst/>
          </a:prstGeom>
          <a:solidFill>
            <a:srgbClr val="BA0B2A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FICHES INITIATIVES DE CONTRIBUTION – Monde de la Catastrophe</a:t>
            </a:r>
            <a:endParaRPr lang="fr-FR" dirty="0"/>
          </a:p>
        </p:txBody>
      </p:sp>
      <p:sp>
        <p:nvSpPr>
          <p:cNvPr id="6" name="Bulle rectangulaire 5"/>
          <p:cNvSpPr/>
          <p:nvPr/>
        </p:nvSpPr>
        <p:spPr>
          <a:xfrm>
            <a:off x="35496" y="476672"/>
            <a:ext cx="9073008" cy="5544616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NOM DE L’INITIATIVE : ………………………………………………………….</a:t>
            </a:r>
          </a:p>
          <a:p>
            <a:pPr algn="ctr"/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algn="ctr"/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QUOI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Description</a:t>
            </a: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Acteurs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impliqués </a:t>
            </a: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POURQUOI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Motivation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des acteurs (intérêt et frein du passage à l’action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COMMENT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Place et rôle des acteurs (</a:t>
            </a:r>
            <a:r>
              <a:rPr lang="fr-FR" sz="1400" i="1" dirty="0" smtClean="0">
                <a:solidFill>
                  <a:srgbClr val="292934"/>
                </a:solidFill>
                <a:latin typeface="Arial"/>
                <a:cs typeface="Arial"/>
              </a:rPr>
              <a:t>sous forme de schéma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defTabSz="914400"/>
            <a:endParaRPr lang="fr-FR" sz="1400" dirty="0">
              <a:solidFill>
                <a:srgbClr val="1F497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07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496" y="2429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FICHES INITIATIVES DE CONTRIBUTION – Monde de l’Alternative</a:t>
            </a:r>
            <a:endParaRPr lang="fr-FR" dirty="0"/>
          </a:p>
        </p:txBody>
      </p:sp>
      <p:sp>
        <p:nvSpPr>
          <p:cNvPr id="6" name="Bulle rectangulaire 5"/>
          <p:cNvSpPr/>
          <p:nvPr/>
        </p:nvSpPr>
        <p:spPr>
          <a:xfrm>
            <a:off x="35496" y="476672"/>
            <a:ext cx="9073008" cy="5544616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NOM DE L’INITIATIVE : ………………………………………………………….</a:t>
            </a:r>
          </a:p>
          <a:p>
            <a:pPr algn="ctr"/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algn="ctr"/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QUOI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Description</a:t>
            </a: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Acteurs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impliqués </a:t>
            </a: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POURQUOI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Motivation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des acteurs (intérêt et frein du passage à l’action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COMMENT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Place et rôle des acteurs (</a:t>
            </a:r>
            <a:r>
              <a:rPr lang="fr-FR" sz="1400" i="1" dirty="0" smtClean="0">
                <a:solidFill>
                  <a:srgbClr val="292934"/>
                </a:solidFill>
                <a:latin typeface="Arial"/>
                <a:cs typeface="Arial"/>
              </a:rPr>
              <a:t>sous forme de schéma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defTabSz="914400"/>
            <a:endParaRPr lang="fr-FR" sz="1400" dirty="0">
              <a:solidFill>
                <a:srgbClr val="1F497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07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496" y="2429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FICHES INITIATIVES DE CONTRIBUTION – Monde de la Techno</a:t>
            </a:r>
            <a:endParaRPr lang="fr-FR" dirty="0"/>
          </a:p>
        </p:txBody>
      </p:sp>
      <p:sp>
        <p:nvSpPr>
          <p:cNvPr id="6" name="Bulle rectangulaire 5"/>
          <p:cNvSpPr/>
          <p:nvPr/>
        </p:nvSpPr>
        <p:spPr>
          <a:xfrm>
            <a:off x="35496" y="476672"/>
            <a:ext cx="9073008" cy="5544616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NOM DE L’INITIATIVE : ………………………………………………………….</a:t>
            </a:r>
          </a:p>
          <a:p>
            <a:pPr algn="ctr"/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algn="ctr"/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QUOI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Description</a:t>
            </a: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QUI 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- Acteurs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impliqués </a:t>
            </a: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POURQUOI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Motivation </a:t>
            </a:r>
            <a:r>
              <a:rPr lang="fr-FR" sz="1400" dirty="0">
                <a:solidFill>
                  <a:srgbClr val="292934"/>
                </a:solidFill>
                <a:latin typeface="Arial"/>
                <a:cs typeface="Arial"/>
              </a:rPr>
              <a:t>des acteurs (intérêt et frein du passage à l’action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292934"/>
                </a:solidFill>
                <a:latin typeface="Arial"/>
                <a:cs typeface="Arial"/>
              </a:rPr>
              <a:t>COMMENT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 - Place et rôle des acteurs (</a:t>
            </a:r>
            <a:r>
              <a:rPr lang="fr-FR" sz="1400" i="1" dirty="0" smtClean="0">
                <a:solidFill>
                  <a:srgbClr val="292934"/>
                </a:solidFill>
                <a:latin typeface="Arial"/>
                <a:cs typeface="Arial"/>
              </a:rPr>
              <a:t>sous forme de schéma</a:t>
            </a:r>
            <a:r>
              <a:rPr lang="fr-FR" sz="1400" dirty="0" smtClean="0">
                <a:solidFill>
                  <a:srgbClr val="292934"/>
                </a:solidFill>
                <a:latin typeface="Arial"/>
                <a:cs typeface="Arial"/>
              </a:rPr>
              <a:t>)</a:t>
            </a: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>
              <a:solidFill>
                <a:srgbClr val="292934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/>
              <a:buChar char="•"/>
            </a:pPr>
            <a:endParaRPr lang="fr-FR" sz="1400" dirty="0" smtClean="0">
              <a:solidFill>
                <a:srgbClr val="292934"/>
              </a:solidFill>
              <a:latin typeface="Arial"/>
              <a:cs typeface="Arial"/>
            </a:endParaRPr>
          </a:p>
          <a:p>
            <a:pPr defTabSz="914400"/>
            <a:endParaRPr lang="fr-FR" sz="1400" dirty="0">
              <a:solidFill>
                <a:srgbClr val="1F497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07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SE NOURRIR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se nourrir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Se nourrir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548059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06821"/>
                          </a:solidFill>
                          <a:latin typeface="Arial"/>
                          <a:cs typeface="Arial"/>
                        </a:rPr>
                        <a:t>Techno</a:t>
                      </a:r>
                      <a:endParaRPr lang="fr-FR" sz="1000" b="1" i="1" baseline="0" dirty="0" smtClean="0">
                        <a:solidFill>
                          <a:srgbClr val="E0682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0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SE NOURRIR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se nourrir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Se nourrir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144097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DF6993"/>
                          </a:solidFill>
                          <a:latin typeface="Arial"/>
                          <a:cs typeface="Arial"/>
                        </a:rPr>
                        <a:t>Alternative</a:t>
                      </a:r>
                      <a:endParaRPr lang="fr-FR" sz="1000" b="1" i="1" baseline="0" dirty="0" smtClean="0">
                        <a:solidFill>
                          <a:srgbClr val="DF6993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0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HABITER ET SE DEPLACER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Habiter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se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déplacer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Habiter et se déplacer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952023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7885F"/>
                          </a:solidFill>
                          <a:latin typeface="Arial"/>
                          <a:cs typeface="Arial"/>
                        </a:rPr>
                        <a:t>Statu Quo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baseline="0" dirty="0" smtClean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1" i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2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HABITER ET SE DEPLACER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Habiter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se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déplacer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BA0B2A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Habiter et se déplacer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843974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Catastrophe</a:t>
                      </a: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69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HABITER ET SE DEPLACER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Habiter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se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déplacer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008EB6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Habiter et se déplacer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986958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06821"/>
                          </a:solidFill>
                          <a:latin typeface="Arial"/>
                          <a:cs typeface="Arial"/>
                        </a:rPr>
                        <a:t>Techno</a:t>
                      </a:r>
                      <a:endParaRPr lang="fr-FR" sz="1000" b="1" i="1" baseline="0" dirty="0" smtClean="0">
                        <a:solidFill>
                          <a:srgbClr val="E0682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69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HABITER ET SE DEPLACER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« Habiter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se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déplacer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rgbClr val="4F8528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Habiter et se déplacer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11314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87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35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DF6993"/>
                          </a:solidFill>
                          <a:latin typeface="Arial"/>
                          <a:cs typeface="Arial"/>
                        </a:rPr>
                        <a:t>Alternative</a:t>
                      </a:r>
                      <a:endParaRPr lang="fr-FR" sz="1000" b="1" i="1" baseline="0" dirty="0" smtClean="0">
                        <a:solidFill>
                          <a:srgbClr val="DF6993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69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784" y="26622"/>
            <a:ext cx="9145783" cy="404664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Arial Rounded MT Bold"/>
                <a:cs typeface="Arial Rounded MT Bold"/>
              </a:rPr>
              <a:t>ATELIER 3 </a:t>
            </a:r>
            <a:r>
              <a:rPr lang="fr-FR" sz="2000" dirty="0">
                <a:latin typeface="Arial Rounded MT Bold"/>
                <a:cs typeface="Arial Rounded MT Bold"/>
              </a:rPr>
              <a:t>– </a:t>
            </a:r>
            <a:r>
              <a:rPr lang="fr-FR" sz="2000" dirty="0" smtClean="0">
                <a:latin typeface="Arial Rounded MT Bold"/>
                <a:cs typeface="Arial Rounded MT Bold"/>
              </a:rPr>
              <a:t>RÉPONDRE AUX BESOINS ENERGÉTIQUES</a:t>
            </a:r>
            <a:endParaRPr lang="fr-FR" sz="2000" dirty="0">
              <a:latin typeface="Arial Rounded MT Bold"/>
              <a:cs typeface="Arial Rounded MT Bold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12" y="796642"/>
            <a:ext cx="9071992" cy="400110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Quels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sont les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atouts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et faiblesses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du territoire à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horizon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2025 et les actions mises en œuvre par les acteurs 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au regard de votre besoin, « Répondre aux besoins 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énergétiques</a:t>
            </a:r>
            <a:r>
              <a:rPr lang="fr-FR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fr-FR" sz="1000" b="1" dirty="0" smtClean="0">
                <a:solidFill>
                  <a:schemeClr val="tx1"/>
                </a:solidFill>
                <a:latin typeface="Arial"/>
                <a:cs typeface="Arial"/>
              </a:rPr>
              <a:t>»,  dans les différents mondes projetés ? 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fr-FR" sz="1000" b="1" i="1" dirty="0">
                <a:solidFill>
                  <a:schemeClr val="tx1"/>
                </a:solidFill>
                <a:latin typeface="Arial"/>
                <a:cs typeface="Arial"/>
              </a:rPr>
              <a:t>ce qu’on a à perdre, ce qu’on a à gagner</a:t>
            </a:r>
            <a:r>
              <a:rPr lang="fr-FR" sz="1000" b="1" i="1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fr-FR" sz="1000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7" y="476673"/>
            <a:ext cx="9073008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/>
                <a:cs typeface="Arial"/>
              </a:rPr>
              <a:t>Répondre aux besoins énergétiques en 2025 : les grands enjeux pour une transition écologique</a:t>
            </a:r>
            <a:endParaRPr lang="fr-FR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341152"/>
              </p:ext>
            </p:extLst>
          </p:nvPr>
        </p:nvGraphicFramePr>
        <p:xfrm>
          <a:off x="35495" y="1268760"/>
          <a:ext cx="9073009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1"/>
                <a:gridCol w="2540605"/>
                <a:gridCol w="2540605"/>
                <a:gridCol w="2902968"/>
              </a:tblGrid>
              <a:tr h="601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Mondes 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Atouts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Faiblesses</a:t>
                      </a:r>
                      <a:endParaRPr lang="fr-FR" sz="12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Actions</a:t>
                      </a:r>
                      <a:r>
                        <a:rPr lang="fr-FR" sz="12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mises en œuvre par les acteurs </a:t>
                      </a:r>
                      <a:r>
                        <a:rPr lang="fr-FR" sz="900" i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(préciser les acteurs impliqués)</a:t>
                      </a:r>
                      <a:endParaRPr lang="fr-FR" sz="90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i="1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baseline="0" dirty="0" smtClean="0">
                          <a:solidFill>
                            <a:srgbClr val="E7885F"/>
                          </a:solidFill>
                          <a:latin typeface="Arial"/>
                          <a:cs typeface="Arial"/>
                        </a:rPr>
                        <a:t>Statu Quo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baseline="0" dirty="0" smtClean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b="1" i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2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1618</TotalTime>
  <Words>1500</Words>
  <Application>Microsoft Office PowerPoint</Application>
  <PresentationFormat>Affichage à l'écran (4:3)</PresentationFormat>
  <Paragraphs>375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Arial</vt:lpstr>
      <vt:lpstr>Arial Rounded MT Bold</vt:lpstr>
      <vt:lpstr>Calibri</vt:lpstr>
      <vt:lpstr>Thème Office</vt:lpstr>
      <vt:lpstr>ATELIER 3 – SE NOURRIR</vt:lpstr>
      <vt:lpstr>ATELIER 3 – SE NOURRIR</vt:lpstr>
      <vt:lpstr>ATELIER 3 – SE NOURRIR</vt:lpstr>
      <vt:lpstr>ATELIER 3 – SE NOURRIR</vt:lpstr>
      <vt:lpstr>ATELIER 3 – HABITER ET SE DEPLACER</vt:lpstr>
      <vt:lpstr>ATELIER 3 – HABITER ET SE DEPLACER</vt:lpstr>
      <vt:lpstr>ATELIER 3 – HABITER ET SE DEPLACER</vt:lpstr>
      <vt:lpstr>ATELIER 3 – HABITER ET SE DEPLACER</vt:lpstr>
      <vt:lpstr>ATELIER 3 – RÉPONDRE AUX BESOINS ENERGÉTIQUES</vt:lpstr>
      <vt:lpstr>ATELIER 3 – RÉPONDRE AUX BESOINS ENERGÉTIQUES</vt:lpstr>
      <vt:lpstr>ATELIER 3 – RÉPONDRE AUX BESOINS ENERGÉTIQUES</vt:lpstr>
      <vt:lpstr>ATELIER 3 – RÉPONDRE AUX BESOINS ENERGÉTIQUES</vt:lpstr>
      <vt:lpstr>ATELIER 3 – PRODUIRE</vt:lpstr>
      <vt:lpstr>ATELIER 3 – PRODUIRE</vt:lpstr>
      <vt:lpstr>ATELIER 3 – PRODUIRE</vt:lpstr>
      <vt:lpstr>ATELIER 3 – PRODUIRE</vt:lpstr>
      <vt:lpstr>ATELIER 3 – PARTICIPER</vt:lpstr>
      <vt:lpstr>ATELIER 3 – PARTICIPER</vt:lpstr>
      <vt:lpstr>ATELIER 3 – PARTICIPER</vt:lpstr>
      <vt:lpstr>ATELIER 3 – PARTICIPER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</dc:creator>
  <cp:lastModifiedBy>Louise VAISMAN</cp:lastModifiedBy>
  <cp:revision>145</cp:revision>
  <cp:lastPrinted>2015-01-20T17:42:52Z</cp:lastPrinted>
  <dcterms:created xsi:type="dcterms:W3CDTF">2014-06-03T08:40:40Z</dcterms:created>
  <dcterms:modified xsi:type="dcterms:W3CDTF">2016-05-23T16:07:43Z</dcterms:modified>
</cp:coreProperties>
</file>