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56" r:id="rId3"/>
    <p:sldId id="257" r:id="rId4"/>
    <p:sldId id="261" r:id="rId5"/>
    <p:sldId id="264" r:id="rId6"/>
    <p:sldId id="266" r:id="rId7"/>
    <p:sldId id="265" r:id="rId8"/>
    <p:sldId id="258" r:id="rId9"/>
    <p:sldId id="268" r:id="rId10"/>
  </p:sldIdLst>
  <p:sldSz cx="12192000" cy="6858000"/>
  <p:notesSz cx="14295438" cy="98663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21" autoAdjust="0"/>
  </p:normalViewPr>
  <p:slideViewPr>
    <p:cSldViewPr snapToGrid="0" snapToObjects="1">
      <p:cViewPr varScale="1">
        <p:scale>
          <a:sx n="65" d="100"/>
          <a:sy n="65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0" d="100"/>
          <a:sy n="50" d="100"/>
        </p:scale>
        <p:origin x="171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39CC3C-E1E4-8E4A-BBCE-A2193EF7A8D0}" type="doc">
      <dgm:prSet loTypeId="urn:microsoft.com/office/officeart/2005/8/layout/vList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9C945639-2BCD-394C-8FF1-461BEB8DDBDC}">
      <dgm:prSet phldrT="[Texte]" custT="1"/>
      <dgm:spPr/>
      <dgm:t>
        <a:bodyPr/>
        <a:lstStyle/>
        <a:p>
          <a:r>
            <a:rPr lang="fr-FR" sz="1600" dirty="0" smtClean="0">
              <a:latin typeface="Arial"/>
              <a:cs typeface="Arial"/>
            </a:rPr>
            <a:t>POLITIQUE : la redéfinition du rôle de l’élu comme médiateur et l’essor de parlements mixtes locaux</a:t>
          </a:r>
          <a:endParaRPr lang="fr-FR" sz="1600" dirty="0">
            <a:latin typeface="Arial"/>
            <a:cs typeface="Arial"/>
          </a:endParaRPr>
        </a:p>
      </dgm:t>
    </dgm:pt>
    <dgm:pt modelId="{1D3E8DFB-8A17-A145-8828-78F12E8E2609}" type="parTrans" cxnId="{634B81BB-E9A3-7B4D-BA89-926D674C1CDC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87006820-23FF-604B-959A-2843D27808D5}" type="sibTrans" cxnId="{634B81BB-E9A3-7B4D-BA89-926D674C1CDC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1C67C352-5C29-D846-B096-5531E10CA841}">
      <dgm:prSet phldrT="[Texte]" custT="1"/>
      <dgm:spPr/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1 : Le développement des parlements mixtes locaux</a:t>
          </a:r>
          <a:endParaRPr lang="fr-FR" sz="1200" dirty="0">
            <a:latin typeface="Arial"/>
            <a:cs typeface="Arial"/>
          </a:endParaRPr>
        </a:p>
      </dgm:t>
    </dgm:pt>
    <dgm:pt modelId="{1E415C97-2790-F444-8C3E-79E28CF8A610}" type="parTrans" cxnId="{B4CA2D73-EF23-4C41-9724-2CA1DAE5109F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F632D1B8-444A-7948-873A-213A53E674E3}" type="sibTrans" cxnId="{B4CA2D73-EF23-4C41-9724-2CA1DAE5109F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EF43A7B2-9D75-4E46-95F8-F6B4110D9CE3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fr-FR" sz="1600" dirty="0" smtClean="0">
              <a:latin typeface="Arial"/>
              <a:cs typeface="Arial"/>
            </a:rPr>
            <a:t>ÉCONOMIE : le développement du mode coopératif autour d’une économie locale</a:t>
          </a:r>
          <a:endParaRPr lang="fr-FR" sz="1600" dirty="0">
            <a:latin typeface="Arial"/>
            <a:cs typeface="Arial"/>
          </a:endParaRPr>
        </a:p>
      </dgm:t>
    </dgm:pt>
    <dgm:pt modelId="{2DE86BF7-EEAA-0B48-9CB5-4322F0E0CED9}" type="parTrans" cxnId="{106C85EA-15B7-394C-B597-7581794A2571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19C786C2-D670-ED4D-BE37-24B4C7FF1EA9}" type="sibTrans" cxnId="{106C85EA-15B7-394C-B597-7581794A2571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C56B5B65-4230-9F4A-9186-8B3A15231785}">
      <dgm:prSet custT="1"/>
      <dgm:spPr/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2 : La redéfinition de l’élu comme médiateur</a:t>
          </a:r>
          <a:endParaRPr lang="fr-FR" sz="1200" dirty="0">
            <a:latin typeface="Arial"/>
            <a:cs typeface="Arial"/>
          </a:endParaRPr>
        </a:p>
      </dgm:t>
    </dgm:pt>
    <dgm:pt modelId="{E34615E4-9A0D-C44C-9659-83D572EA49E2}" type="parTrans" cxnId="{08DBC9DF-549E-EB40-AA54-01B5A40090B1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C41AFA78-302D-0F49-9FE6-EA5C0650F4AB}" type="sibTrans" cxnId="{08DBC9DF-549E-EB40-AA54-01B5A40090B1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4EF056B9-F853-4146-92B0-94B8EA613D3A}">
      <dgm:prSet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1 : La généralisation du modèle coopératif de production</a:t>
          </a:r>
          <a:endParaRPr lang="fr-FR" sz="1200" dirty="0">
            <a:latin typeface="Arial"/>
            <a:cs typeface="Arial"/>
          </a:endParaRPr>
        </a:p>
      </dgm:t>
    </dgm:pt>
    <dgm:pt modelId="{66C5C68B-5A79-454A-A9F4-7FB006319255}" type="parTrans" cxnId="{C119319D-40A0-104B-A56B-6F54F2779E5D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7A548430-2847-6F40-A48B-6751353053A3}" type="sibTrans" cxnId="{C119319D-40A0-104B-A56B-6F54F2779E5D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7880A8B7-3A04-CF4A-B4A5-E1D07DE13F6F}">
      <dgm:prSet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2 : La multiplication des espaces de travail partagés</a:t>
          </a:r>
          <a:endParaRPr lang="fr-FR" sz="1200" dirty="0">
            <a:latin typeface="Arial"/>
            <a:cs typeface="Arial"/>
          </a:endParaRPr>
        </a:p>
      </dgm:t>
    </dgm:pt>
    <dgm:pt modelId="{67E49DF0-5210-B34C-9051-C744C3E3F776}" type="parTrans" cxnId="{26E6C326-FD95-3745-88CF-21FEDC0FEB43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E288F9EB-DA9F-1745-B4D5-6C8FB56E3B0D}" type="sibTrans" cxnId="{26E6C326-FD95-3745-88CF-21FEDC0FEB43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FBDC8D80-931A-D44D-97A2-7ADD7A115E72}">
      <dgm:prSet custT="1"/>
      <dgm:spPr>
        <a:solidFill>
          <a:schemeClr val="accent2"/>
        </a:solidFill>
      </dgm:spPr>
      <dgm:t>
        <a:bodyPr/>
        <a:lstStyle/>
        <a:p>
          <a:r>
            <a:rPr lang="fr-FR" sz="1600" dirty="0" smtClean="0">
              <a:latin typeface="Arial"/>
              <a:cs typeface="Arial"/>
            </a:rPr>
            <a:t>SOCIÉTÉ ET INDIVIDU : l’engagement citoyen dans la construction de l’intérêt général</a:t>
          </a:r>
          <a:endParaRPr lang="fr-FR" sz="1600" dirty="0">
            <a:latin typeface="Arial"/>
            <a:cs typeface="Arial"/>
          </a:endParaRPr>
        </a:p>
      </dgm:t>
    </dgm:pt>
    <dgm:pt modelId="{137644AB-A3FE-9344-846F-067E0F29028C}" type="parTrans" cxnId="{5E50B768-09BE-204D-A6A2-A8DEC51F7ACF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47467F8F-5D08-9640-B47F-3C69BD9C877F}" type="sibTrans" cxnId="{5E50B768-09BE-204D-A6A2-A8DEC51F7ACF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42F0BF25-6086-CB49-842E-2550C31C2381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1 : La mise en place d’un revenu contributif pour tous</a:t>
          </a:r>
          <a:endParaRPr lang="fr-FR" sz="1200" dirty="0">
            <a:latin typeface="Arial"/>
            <a:cs typeface="Arial"/>
          </a:endParaRPr>
        </a:p>
      </dgm:t>
    </dgm:pt>
    <dgm:pt modelId="{BCFAC22D-0CB8-1B41-8B78-F54551EE7AE0}" type="parTrans" cxnId="{DD953E63-3E4D-2140-9F63-3D3DDDF464D0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333D580A-5C37-7341-9F67-18E1DE76272B}" type="sibTrans" cxnId="{DD953E63-3E4D-2140-9F63-3D3DDDF464D0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522BEA7A-26E4-664B-90B6-7BBB695F062C}">
      <dgm:prSet custT="1"/>
      <dgm:spPr>
        <a:solidFill>
          <a:schemeClr val="accent1"/>
        </a:solidFill>
      </dgm:spPr>
      <dgm:t>
        <a:bodyPr/>
        <a:lstStyle/>
        <a:p>
          <a:r>
            <a:rPr lang="fr-FR" sz="1600" dirty="0" smtClean="0">
              <a:latin typeface="Arial"/>
              <a:cs typeface="Arial"/>
            </a:rPr>
            <a:t>TECHNOSCIENCES ET CONNAISSANCES : le partage des savoirs et la co-production de connaissances</a:t>
          </a:r>
          <a:endParaRPr lang="fr-FR" sz="1600" dirty="0">
            <a:latin typeface="Arial"/>
            <a:cs typeface="Arial"/>
          </a:endParaRPr>
        </a:p>
      </dgm:t>
    </dgm:pt>
    <dgm:pt modelId="{7A416726-13E3-DD4A-A445-24DB3F750237}" type="parTrans" cxnId="{8921C121-75D3-2144-A973-CFA921FA113D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98BCD1C5-BB9E-0547-A3EE-F37F708C3C8D}" type="sibTrans" cxnId="{8921C121-75D3-2144-A973-CFA921FA113D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79BEDF53-E92C-484B-9947-2EFB04D647D1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1 : La généralisation de collectifs citoyens de partage et co-production de savoirs</a:t>
          </a:r>
          <a:endParaRPr lang="fr-FR" sz="1200" dirty="0">
            <a:latin typeface="Arial"/>
            <a:cs typeface="Arial"/>
          </a:endParaRPr>
        </a:p>
      </dgm:t>
    </dgm:pt>
    <dgm:pt modelId="{7D8A102D-140B-C04B-A4E2-F57BBFA3A886}" type="parTrans" cxnId="{DA080028-4573-7D43-9D8A-5548D94D60EE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F904BD12-8414-EA4E-925F-D4454F4C3546}" type="sibTrans" cxnId="{DA080028-4573-7D43-9D8A-5548D94D60EE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1C02851D-EF70-8B43-90AF-012043CEBB92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2 : Mécénat de compétences : contribution en nature à la réalisation de services d’intérêt général</a:t>
          </a:r>
          <a:endParaRPr lang="fr-FR" sz="1200" dirty="0">
            <a:latin typeface="Arial"/>
            <a:cs typeface="Arial"/>
          </a:endParaRPr>
        </a:p>
      </dgm:t>
    </dgm:pt>
    <dgm:pt modelId="{E6C6533A-0325-F54D-91A2-B9BF3BBE1F85}" type="parTrans" cxnId="{B03BC240-24C8-5F40-AD70-A71E02D1E904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7BB246C5-223C-A646-9B12-0120C53B31A4}" type="sibTrans" cxnId="{B03BC240-24C8-5F40-AD70-A71E02D1E904}">
      <dgm:prSet/>
      <dgm:spPr/>
      <dgm:t>
        <a:bodyPr/>
        <a:lstStyle/>
        <a:p>
          <a:endParaRPr lang="fr-FR" sz="1600">
            <a:latin typeface="Arial"/>
            <a:cs typeface="Arial"/>
          </a:endParaRPr>
        </a:p>
      </dgm:t>
    </dgm:pt>
    <dgm:pt modelId="{5F79A7B7-CC17-7049-A03E-482D87361FD2}">
      <dgm:prSet custT="1"/>
      <dgm:spPr/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3 : La création d’une maison des projets d’avenir</a:t>
          </a:r>
          <a:endParaRPr lang="fr-FR" sz="1200" dirty="0">
            <a:latin typeface="Arial"/>
            <a:cs typeface="Arial"/>
          </a:endParaRPr>
        </a:p>
      </dgm:t>
    </dgm:pt>
    <dgm:pt modelId="{0AC6AA0B-F0A8-7C41-863B-A99F6E3F5A4A}" type="parTrans" cxnId="{8468827A-6D06-684F-B8D4-257B52A10274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89B4229F-6A34-3E46-8567-2723366852EC}" type="sibTrans" cxnId="{8468827A-6D06-684F-B8D4-257B52A10274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A109861C-CDEC-094B-8430-9DF712DC2C97}">
      <dgm:prSet custT="1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3 : La mise en place de clubs des partenaires économiques locaux</a:t>
          </a:r>
          <a:endParaRPr lang="fr-FR" sz="1200" dirty="0">
            <a:latin typeface="Arial"/>
            <a:cs typeface="Arial"/>
          </a:endParaRPr>
        </a:p>
      </dgm:t>
    </dgm:pt>
    <dgm:pt modelId="{B0D0EA50-DF51-DB42-BEB6-706B1BC69E1B}" type="parTrans" cxnId="{F3152DFE-9180-4447-A57F-A080757B4AAA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3E96EBEF-71B2-C142-81B2-304DAC9C5B1B}" type="sibTrans" cxnId="{F3152DFE-9180-4447-A57F-A080757B4AAA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B4B48A43-33BE-074F-B5D4-7E9F874B1BDE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3 : ERASMUS tout au long de la vie</a:t>
          </a:r>
          <a:endParaRPr lang="fr-FR" sz="1200" dirty="0">
            <a:latin typeface="Arial"/>
            <a:cs typeface="Arial"/>
          </a:endParaRPr>
        </a:p>
      </dgm:t>
    </dgm:pt>
    <dgm:pt modelId="{CABFD348-E765-4446-A0A3-D3C822CDD6E3}" type="parTrans" cxnId="{2A214A97-8368-3D40-8CF0-CB2D6C639F4D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66E73B70-DD15-E34E-965B-377181767D20}" type="sibTrans" cxnId="{2A214A97-8368-3D40-8CF0-CB2D6C639F4D}">
      <dgm:prSet/>
      <dgm:spPr/>
      <dgm:t>
        <a:bodyPr/>
        <a:lstStyle/>
        <a:p>
          <a:endParaRPr lang="fr-FR">
            <a:latin typeface="Arial"/>
            <a:cs typeface="Arial"/>
          </a:endParaRPr>
        </a:p>
      </dgm:t>
    </dgm:pt>
    <dgm:pt modelId="{7ECBDECF-7408-419B-AF5E-D198B9CD1B3F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3 : La généralisation d’un congé de participation et d’un service citoyen</a:t>
          </a:r>
          <a:endParaRPr lang="fr-FR" sz="1200" dirty="0">
            <a:latin typeface="Arial"/>
            <a:cs typeface="Arial"/>
          </a:endParaRPr>
        </a:p>
      </dgm:t>
    </dgm:pt>
    <dgm:pt modelId="{E88CC16F-1CA2-442D-92E2-C7FC6A6AEA64}" type="parTrans" cxnId="{E9AE3F7A-2D3C-49EC-B096-D1A62E5D3410}">
      <dgm:prSet/>
      <dgm:spPr/>
      <dgm:t>
        <a:bodyPr/>
        <a:lstStyle/>
        <a:p>
          <a:endParaRPr lang="fr-FR"/>
        </a:p>
      </dgm:t>
    </dgm:pt>
    <dgm:pt modelId="{127CE9EB-F887-4764-B618-150A59C7C8F4}" type="sibTrans" cxnId="{E9AE3F7A-2D3C-49EC-B096-D1A62E5D3410}">
      <dgm:prSet/>
      <dgm:spPr/>
      <dgm:t>
        <a:bodyPr/>
        <a:lstStyle/>
        <a:p>
          <a:endParaRPr lang="fr-FR"/>
        </a:p>
      </dgm:t>
    </dgm:pt>
    <dgm:pt modelId="{FC672001-AB88-4F1E-8074-300973076CBF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 anchor="ctr" anchorCtr="0"/>
        <a:lstStyle/>
        <a:p>
          <a:r>
            <a:rPr lang="fr-FR" sz="1200" dirty="0" smtClean="0">
              <a:latin typeface="Arial"/>
              <a:cs typeface="Arial"/>
            </a:rPr>
            <a:t>Initiative 2 : La contribution citoyenne à la réalisation de services d’intérêt général</a:t>
          </a:r>
          <a:endParaRPr lang="fr-FR" sz="1200" dirty="0">
            <a:latin typeface="Arial"/>
            <a:cs typeface="Arial"/>
          </a:endParaRPr>
        </a:p>
      </dgm:t>
    </dgm:pt>
    <dgm:pt modelId="{0BB167E0-E79A-47BB-AE0F-B6BE0CB3C33C}" type="parTrans" cxnId="{FEBE04DE-55F0-496A-8FD1-2E0EC85D8C56}">
      <dgm:prSet/>
      <dgm:spPr/>
      <dgm:t>
        <a:bodyPr/>
        <a:lstStyle/>
        <a:p>
          <a:endParaRPr lang="fr-FR"/>
        </a:p>
      </dgm:t>
    </dgm:pt>
    <dgm:pt modelId="{9B1231CF-D42C-484D-9ADD-A63BD1A68087}" type="sibTrans" cxnId="{FEBE04DE-55F0-496A-8FD1-2E0EC85D8C56}">
      <dgm:prSet/>
      <dgm:spPr/>
      <dgm:t>
        <a:bodyPr/>
        <a:lstStyle/>
        <a:p>
          <a:endParaRPr lang="fr-FR"/>
        </a:p>
      </dgm:t>
    </dgm:pt>
    <dgm:pt modelId="{F2773E83-0018-944A-BE60-FD29771FF66D}" type="pres">
      <dgm:prSet presAssocID="{AC39CC3C-E1E4-8E4A-BBCE-A2193EF7A8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8089CF41-3772-CF48-8C6B-7D9B0B25140D}" type="pres">
      <dgm:prSet presAssocID="{9C945639-2BCD-394C-8FF1-461BEB8DDBDC}" presName="linNode" presStyleCnt="0"/>
      <dgm:spPr/>
    </dgm:pt>
    <dgm:pt modelId="{0BA2495B-248A-6B44-92FC-14EE52A48A77}" type="pres">
      <dgm:prSet presAssocID="{9C945639-2BCD-394C-8FF1-461BEB8DDBDC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65B2D9-1D9D-244A-B688-6C5E7B58B9DA}" type="pres">
      <dgm:prSet presAssocID="{9C945639-2BCD-394C-8FF1-461BEB8DDBDC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F2D849-C369-B448-BD52-ABA02702339D}" type="pres">
      <dgm:prSet presAssocID="{87006820-23FF-604B-959A-2843D27808D5}" presName="spacing" presStyleCnt="0"/>
      <dgm:spPr/>
    </dgm:pt>
    <dgm:pt modelId="{42C5628E-B548-A748-839B-21E2515AD1F7}" type="pres">
      <dgm:prSet presAssocID="{EF43A7B2-9D75-4E46-95F8-F6B4110D9CE3}" presName="linNode" presStyleCnt="0"/>
      <dgm:spPr/>
    </dgm:pt>
    <dgm:pt modelId="{9BE217D3-DB7D-4942-A4E7-20BDAF1C1FF7}" type="pres">
      <dgm:prSet presAssocID="{EF43A7B2-9D75-4E46-95F8-F6B4110D9CE3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87B8E2-5F63-4A40-BF22-F9C86F83A4E3}" type="pres">
      <dgm:prSet presAssocID="{EF43A7B2-9D75-4E46-95F8-F6B4110D9CE3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752A2B-B3E4-3D43-8820-C4C7DF9920EE}" type="pres">
      <dgm:prSet presAssocID="{19C786C2-D670-ED4D-BE37-24B4C7FF1EA9}" presName="spacing" presStyleCnt="0"/>
      <dgm:spPr/>
    </dgm:pt>
    <dgm:pt modelId="{481B632E-6655-EA41-B802-155937C805CF}" type="pres">
      <dgm:prSet presAssocID="{FBDC8D80-931A-D44D-97A2-7ADD7A115E72}" presName="linNode" presStyleCnt="0"/>
      <dgm:spPr/>
    </dgm:pt>
    <dgm:pt modelId="{125DDB1B-18E5-234D-B68B-16278A5605EE}" type="pres">
      <dgm:prSet presAssocID="{FBDC8D80-931A-D44D-97A2-7ADD7A115E72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50DC51-0C7D-D84D-9CB1-8D002A233041}" type="pres">
      <dgm:prSet presAssocID="{FBDC8D80-931A-D44D-97A2-7ADD7A115E72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4330FE-145C-8D41-A282-7EDF51F453B1}" type="pres">
      <dgm:prSet presAssocID="{47467F8F-5D08-9640-B47F-3C69BD9C877F}" presName="spacing" presStyleCnt="0"/>
      <dgm:spPr/>
    </dgm:pt>
    <dgm:pt modelId="{42C4E3AB-3D1B-B04D-9591-CC8CDCF35D1B}" type="pres">
      <dgm:prSet presAssocID="{522BEA7A-26E4-664B-90B6-7BBB695F062C}" presName="linNode" presStyleCnt="0"/>
      <dgm:spPr/>
    </dgm:pt>
    <dgm:pt modelId="{122A9B16-72C7-3E4D-A7BA-61AA2D4F0D0B}" type="pres">
      <dgm:prSet presAssocID="{522BEA7A-26E4-664B-90B6-7BBB695F062C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A804B1-89D9-F34A-8798-A013F8C6B7B7}" type="pres">
      <dgm:prSet presAssocID="{522BEA7A-26E4-664B-90B6-7BBB695F062C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B011EDE-7735-E844-8B42-E71F51CB3A29}" type="presOf" srcId="{7880A8B7-3A04-CF4A-B4A5-E1D07DE13F6F}" destId="{5387B8E2-5F63-4A40-BF22-F9C86F83A4E3}" srcOrd="0" destOrd="1" presId="urn:microsoft.com/office/officeart/2005/8/layout/vList6"/>
    <dgm:cxn modelId="{FEBE04DE-55F0-496A-8FD1-2E0EC85D8C56}" srcId="{FBDC8D80-931A-D44D-97A2-7ADD7A115E72}" destId="{FC672001-AB88-4F1E-8074-300973076CBF}" srcOrd="1" destOrd="0" parTransId="{0BB167E0-E79A-47BB-AE0F-B6BE0CB3C33C}" sibTransId="{9B1231CF-D42C-484D-9ADD-A63BD1A68087}"/>
    <dgm:cxn modelId="{F3152DFE-9180-4447-A57F-A080757B4AAA}" srcId="{EF43A7B2-9D75-4E46-95F8-F6B4110D9CE3}" destId="{A109861C-CDEC-094B-8430-9DF712DC2C97}" srcOrd="2" destOrd="0" parTransId="{B0D0EA50-DF51-DB42-BEB6-706B1BC69E1B}" sibTransId="{3E96EBEF-71B2-C142-81B2-304DAC9C5B1B}"/>
    <dgm:cxn modelId="{99B4CBC1-D405-0645-9547-B669B1EEECF5}" type="presOf" srcId="{FBDC8D80-931A-D44D-97A2-7ADD7A115E72}" destId="{125DDB1B-18E5-234D-B68B-16278A5605EE}" srcOrd="0" destOrd="0" presId="urn:microsoft.com/office/officeart/2005/8/layout/vList6"/>
    <dgm:cxn modelId="{68BABF82-D924-0647-A18D-DAD212B31EC0}" type="presOf" srcId="{A109861C-CDEC-094B-8430-9DF712DC2C97}" destId="{5387B8E2-5F63-4A40-BF22-F9C86F83A4E3}" srcOrd="0" destOrd="2" presId="urn:microsoft.com/office/officeart/2005/8/layout/vList6"/>
    <dgm:cxn modelId="{26E6C326-FD95-3745-88CF-21FEDC0FEB43}" srcId="{EF43A7B2-9D75-4E46-95F8-F6B4110D9CE3}" destId="{7880A8B7-3A04-CF4A-B4A5-E1D07DE13F6F}" srcOrd="1" destOrd="0" parTransId="{67E49DF0-5210-B34C-9051-C744C3E3F776}" sibTransId="{E288F9EB-DA9F-1745-B4D5-6C8FB56E3B0D}"/>
    <dgm:cxn modelId="{4CE7AFB7-3B4A-4F43-8FBC-01AD215037A4}" type="presOf" srcId="{FC672001-AB88-4F1E-8074-300973076CBF}" destId="{CC50DC51-0C7D-D84D-9CB1-8D002A233041}" srcOrd="0" destOrd="1" presId="urn:microsoft.com/office/officeart/2005/8/layout/vList6"/>
    <dgm:cxn modelId="{0249B0DD-9DAE-2E4B-B086-70D26B15FBF4}" type="presOf" srcId="{9C945639-2BCD-394C-8FF1-461BEB8DDBDC}" destId="{0BA2495B-248A-6B44-92FC-14EE52A48A77}" srcOrd="0" destOrd="0" presId="urn:microsoft.com/office/officeart/2005/8/layout/vList6"/>
    <dgm:cxn modelId="{37584E28-18CF-464A-9E88-AB74B32C05EA}" type="presOf" srcId="{4EF056B9-F853-4146-92B0-94B8EA613D3A}" destId="{5387B8E2-5F63-4A40-BF22-F9C86F83A4E3}" srcOrd="0" destOrd="0" presId="urn:microsoft.com/office/officeart/2005/8/layout/vList6"/>
    <dgm:cxn modelId="{B4CA2D73-EF23-4C41-9724-2CA1DAE5109F}" srcId="{9C945639-2BCD-394C-8FF1-461BEB8DDBDC}" destId="{1C67C352-5C29-D846-B096-5531E10CA841}" srcOrd="0" destOrd="0" parTransId="{1E415C97-2790-F444-8C3E-79E28CF8A610}" sibTransId="{F632D1B8-444A-7948-873A-213A53E674E3}"/>
    <dgm:cxn modelId="{5E50B768-09BE-204D-A6A2-A8DEC51F7ACF}" srcId="{AC39CC3C-E1E4-8E4A-BBCE-A2193EF7A8D0}" destId="{FBDC8D80-931A-D44D-97A2-7ADD7A115E72}" srcOrd="2" destOrd="0" parTransId="{137644AB-A3FE-9344-846F-067E0F29028C}" sibTransId="{47467F8F-5D08-9640-B47F-3C69BD9C877F}"/>
    <dgm:cxn modelId="{106C85EA-15B7-394C-B597-7581794A2571}" srcId="{AC39CC3C-E1E4-8E4A-BBCE-A2193EF7A8D0}" destId="{EF43A7B2-9D75-4E46-95F8-F6B4110D9CE3}" srcOrd="1" destOrd="0" parTransId="{2DE86BF7-EEAA-0B48-9CB5-4322F0E0CED9}" sibTransId="{19C786C2-D670-ED4D-BE37-24B4C7FF1EA9}"/>
    <dgm:cxn modelId="{B1792E41-EACF-CA4B-BC25-F168E8701194}" type="presOf" srcId="{C56B5B65-4230-9F4A-9186-8B3A15231785}" destId="{6965B2D9-1D9D-244A-B688-6C5E7B58B9DA}" srcOrd="0" destOrd="1" presId="urn:microsoft.com/office/officeart/2005/8/layout/vList6"/>
    <dgm:cxn modelId="{A783BBA3-BEAF-0C44-8937-BC11245C0AEA}" type="presOf" srcId="{522BEA7A-26E4-664B-90B6-7BBB695F062C}" destId="{122A9B16-72C7-3E4D-A7BA-61AA2D4F0D0B}" srcOrd="0" destOrd="0" presId="urn:microsoft.com/office/officeart/2005/8/layout/vList6"/>
    <dgm:cxn modelId="{8584A0F3-C3A7-4D34-9A90-62D7DB04EBB4}" type="presOf" srcId="{7ECBDECF-7408-419B-AF5E-D198B9CD1B3F}" destId="{CC50DC51-0C7D-D84D-9CB1-8D002A233041}" srcOrd="0" destOrd="2" presId="urn:microsoft.com/office/officeart/2005/8/layout/vList6"/>
    <dgm:cxn modelId="{5A9EA51F-E799-C84F-B142-9585DEF49185}" type="presOf" srcId="{B4B48A43-33BE-074F-B5D4-7E9F874B1BDE}" destId="{ABA804B1-89D9-F34A-8798-A013F8C6B7B7}" srcOrd="0" destOrd="2" presId="urn:microsoft.com/office/officeart/2005/8/layout/vList6"/>
    <dgm:cxn modelId="{E9AE3F7A-2D3C-49EC-B096-D1A62E5D3410}" srcId="{FBDC8D80-931A-D44D-97A2-7ADD7A115E72}" destId="{7ECBDECF-7408-419B-AF5E-D198B9CD1B3F}" srcOrd="2" destOrd="0" parTransId="{E88CC16F-1CA2-442D-92E2-C7FC6A6AEA64}" sibTransId="{127CE9EB-F887-4764-B618-150A59C7C8F4}"/>
    <dgm:cxn modelId="{B43B365E-80E5-E543-8F09-8DEC08F9C591}" type="presOf" srcId="{1C02851D-EF70-8B43-90AF-012043CEBB92}" destId="{ABA804B1-89D9-F34A-8798-A013F8C6B7B7}" srcOrd="0" destOrd="1" presId="urn:microsoft.com/office/officeart/2005/8/layout/vList6"/>
    <dgm:cxn modelId="{C119319D-40A0-104B-A56B-6F54F2779E5D}" srcId="{EF43A7B2-9D75-4E46-95F8-F6B4110D9CE3}" destId="{4EF056B9-F853-4146-92B0-94B8EA613D3A}" srcOrd="0" destOrd="0" parTransId="{66C5C68B-5A79-454A-A9F4-7FB006319255}" sibTransId="{7A548430-2847-6F40-A48B-6751353053A3}"/>
    <dgm:cxn modelId="{D6E2D512-22DF-2241-A771-D23CD00ECB4D}" type="presOf" srcId="{AC39CC3C-E1E4-8E4A-BBCE-A2193EF7A8D0}" destId="{F2773E83-0018-944A-BE60-FD29771FF66D}" srcOrd="0" destOrd="0" presId="urn:microsoft.com/office/officeart/2005/8/layout/vList6"/>
    <dgm:cxn modelId="{2A214A97-8368-3D40-8CF0-CB2D6C639F4D}" srcId="{522BEA7A-26E4-664B-90B6-7BBB695F062C}" destId="{B4B48A43-33BE-074F-B5D4-7E9F874B1BDE}" srcOrd="2" destOrd="0" parTransId="{CABFD348-E765-4446-A0A3-D3C822CDD6E3}" sibTransId="{66E73B70-DD15-E34E-965B-377181767D20}"/>
    <dgm:cxn modelId="{B03BC240-24C8-5F40-AD70-A71E02D1E904}" srcId="{522BEA7A-26E4-664B-90B6-7BBB695F062C}" destId="{1C02851D-EF70-8B43-90AF-012043CEBB92}" srcOrd="1" destOrd="0" parTransId="{E6C6533A-0325-F54D-91A2-B9BF3BBE1F85}" sibTransId="{7BB246C5-223C-A646-9B12-0120C53B31A4}"/>
    <dgm:cxn modelId="{08DBC9DF-549E-EB40-AA54-01B5A40090B1}" srcId="{9C945639-2BCD-394C-8FF1-461BEB8DDBDC}" destId="{C56B5B65-4230-9F4A-9186-8B3A15231785}" srcOrd="1" destOrd="0" parTransId="{E34615E4-9A0D-C44C-9659-83D572EA49E2}" sibTransId="{C41AFA78-302D-0F49-9FE6-EA5C0650F4AB}"/>
    <dgm:cxn modelId="{8921C121-75D3-2144-A973-CFA921FA113D}" srcId="{AC39CC3C-E1E4-8E4A-BBCE-A2193EF7A8D0}" destId="{522BEA7A-26E4-664B-90B6-7BBB695F062C}" srcOrd="3" destOrd="0" parTransId="{7A416726-13E3-DD4A-A445-24DB3F750237}" sibTransId="{98BCD1C5-BB9E-0547-A3EE-F37F708C3C8D}"/>
    <dgm:cxn modelId="{8468827A-6D06-684F-B8D4-257B52A10274}" srcId="{9C945639-2BCD-394C-8FF1-461BEB8DDBDC}" destId="{5F79A7B7-CC17-7049-A03E-482D87361FD2}" srcOrd="2" destOrd="0" parTransId="{0AC6AA0B-F0A8-7C41-863B-A99F6E3F5A4A}" sibTransId="{89B4229F-6A34-3E46-8567-2723366852EC}"/>
    <dgm:cxn modelId="{8F9E72E5-41F2-3045-A416-ED1EDD4BBD4C}" type="presOf" srcId="{79BEDF53-E92C-484B-9947-2EFB04D647D1}" destId="{ABA804B1-89D9-F34A-8798-A013F8C6B7B7}" srcOrd="0" destOrd="0" presId="urn:microsoft.com/office/officeart/2005/8/layout/vList6"/>
    <dgm:cxn modelId="{DD953E63-3E4D-2140-9F63-3D3DDDF464D0}" srcId="{FBDC8D80-931A-D44D-97A2-7ADD7A115E72}" destId="{42F0BF25-6086-CB49-842E-2550C31C2381}" srcOrd="0" destOrd="0" parTransId="{BCFAC22D-0CB8-1B41-8B78-F54551EE7AE0}" sibTransId="{333D580A-5C37-7341-9F67-18E1DE76272B}"/>
    <dgm:cxn modelId="{B0AA2D71-4782-C349-AA94-56461D839224}" type="presOf" srcId="{5F79A7B7-CC17-7049-A03E-482D87361FD2}" destId="{6965B2D9-1D9D-244A-B688-6C5E7B58B9DA}" srcOrd="0" destOrd="2" presId="urn:microsoft.com/office/officeart/2005/8/layout/vList6"/>
    <dgm:cxn modelId="{634B81BB-E9A3-7B4D-BA89-926D674C1CDC}" srcId="{AC39CC3C-E1E4-8E4A-BBCE-A2193EF7A8D0}" destId="{9C945639-2BCD-394C-8FF1-461BEB8DDBDC}" srcOrd="0" destOrd="0" parTransId="{1D3E8DFB-8A17-A145-8828-78F12E8E2609}" sibTransId="{87006820-23FF-604B-959A-2843D27808D5}"/>
    <dgm:cxn modelId="{EC2A61FB-28AA-9D43-8701-DCB532614ADE}" type="presOf" srcId="{1C67C352-5C29-D846-B096-5531E10CA841}" destId="{6965B2D9-1D9D-244A-B688-6C5E7B58B9DA}" srcOrd="0" destOrd="0" presId="urn:microsoft.com/office/officeart/2005/8/layout/vList6"/>
    <dgm:cxn modelId="{DD2E87BF-2645-074A-BF13-66949B94BADD}" type="presOf" srcId="{EF43A7B2-9D75-4E46-95F8-F6B4110D9CE3}" destId="{9BE217D3-DB7D-4942-A4E7-20BDAF1C1FF7}" srcOrd="0" destOrd="0" presId="urn:microsoft.com/office/officeart/2005/8/layout/vList6"/>
    <dgm:cxn modelId="{41038172-8DE8-824E-AFC3-81928FAED07E}" type="presOf" srcId="{42F0BF25-6086-CB49-842E-2550C31C2381}" destId="{CC50DC51-0C7D-D84D-9CB1-8D002A233041}" srcOrd="0" destOrd="0" presId="urn:microsoft.com/office/officeart/2005/8/layout/vList6"/>
    <dgm:cxn modelId="{DA080028-4573-7D43-9D8A-5548D94D60EE}" srcId="{522BEA7A-26E4-664B-90B6-7BBB695F062C}" destId="{79BEDF53-E92C-484B-9947-2EFB04D647D1}" srcOrd="0" destOrd="0" parTransId="{7D8A102D-140B-C04B-A4E2-F57BBFA3A886}" sibTransId="{F904BD12-8414-EA4E-925F-D4454F4C3546}"/>
    <dgm:cxn modelId="{FE461489-852D-D14F-99D7-7BDDD7FFDD6A}" type="presParOf" srcId="{F2773E83-0018-944A-BE60-FD29771FF66D}" destId="{8089CF41-3772-CF48-8C6B-7D9B0B25140D}" srcOrd="0" destOrd="0" presId="urn:microsoft.com/office/officeart/2005/8/layout/vList6"/>
    <dgm:cxn modelId="{0511FE1A-8BE2-9E4E-BE5A-9D3D1817468B}" type="presParOf" srcId="{8089CF41-3772-CF48-8C6B-7D9B0B25140D}" destId="{0BA2495B-248A-6B44-92FC-14EE52A48A77}" srcOrd="0" destOrd="0" presId="urn:microsoft.com/office/officeart/2005/8/layout/vList6"/>
    <dgm:cxn modelId="{DD4884DB-8C3F-104C-981E-C1FD34AE3F74}" type="presParOf" srcId="{8089CF41-3772-CF48-8C6B-7D9B0B25140D}" destId="{6965B2D9-1D9D-244A-B688-6C5E7B58B9DA}" srcOrd="1" destOrd="0" presId="urn:microsoft.com/office/officeart/2005/8/layout/vList6"/>
    <dgm:cxn modelId="{057398D4-9E45-8E45-A939-ED950F2CBFFF}" type="presParOf" srcId="{F2773E83-0018-944A-BE60-FD29771FF66D}" destId="{D2F2D849-C369-B448-BD52-ABA02702339D}" srcOrd="1" destOrd="0" presId="urn:microsoft.com/office/officeart/2005/8/layout/vList6"/>
    <dgm:cxn modelId="{2E878316-B8D7-DF4B-987D-E6432601485F}" type="presParOf" srcId="{F2773E83-0018-944A-BE60-FD29771FF66D}" destId="{42C5628E-B548-A748-839B-21E2515AD1F7}" srcOrd="2" destOrd="0" presId="urn:microsoft.com/office/officeart/2005/8/layout/vList6"/>
    <dgm:cxn modelId="{5F210BB6-D930-9A4E-A9B9-3EACAA4170B4}" type="presParOf" srcId="{42C5628E-B548-A748-839B-21E2515AD1F7}" destId="{9BE217D3-DB7D-4942-A4E7-20BDAF1C1FF7}" srcOrd="0" destOrd="0" presId="urn:microsoft.com/office/officeart/2005/8/layout/vList6"/>
    <dgm:cxn modelId="{0AB2E458-80B1-4345-8F6E-2D67597D0161}" type="presParOf" srcId="{42C5628E-B548-A748-839B-21E2515AD1F7}" destId="{5387B8E2-5F63-4A40-BF22-F9C86F83A4E3}" srcOrd="1" destOrd="0" presId="urn:microsoft.com/office/officeart/2005/8/layout/vList6"/>
    <dgm:cxn modelId="{79561FEE-8132-314D-87CD-3AD3A66173A0}" type="presParOf" srcId="{F2773E83-0018-944A-BE60-FD29771FF66D}" destId="{38752A2B-B3E4-3D43-8820-C4C7DF9920EE}" srcOrd="3" destOrd="0" presId="urn:microsoft.com/office/officeart/2005/8/layout/vList6"/>
    <dgm:cxn modelId="{37192361-ECDC-514F-B4FD-CFD176EA77D0}" type="presParOf" srcId="{F2773E83-0018-944A-BE60-FD29771FF66D}" destId="{481B632E-6655-EA41-B802-155937C805CF}" srcOrd="4" destOrd="0" presId="urn:microsoft.com/office/officeart/2005/8/layout/vList6"/>
    <dgm:cxn modelId="{5F18BBD0-7B25-BF46-B8F3-15B4BED2A911}" type="presParOf" srcId="{481B632E-6655-EA41-B802-155937C805CF}" destId="{125DDB1B-18E5-234D-B68B-16278A5605EE}" srcOrd="0" destOrd="0" presId="urn:microsoft.com/office/officeart/2005/8/layout/vList6"/>
    <dgm:cxn modelId="{04A1B59C-C1E9-FE42-A9E9-ADC01A3B3D81}" type="presParOf" srcId="{481B632E-6655-EA41-B802-155937C805CF}" destId="{CC50DC51-0C7D-D84D-9CB1-8D002A233041}" srcOrd="1" destOrd="0" presId="urn:microsoft.com/office/officeart/2005/8/layout/vList6"/>
    <dgm:cxn modelId="{1E403A85-7F8E-A84E-992D-71398C849065}" type="presParOf" srcId="{F2773E83-0018-944A-BE60-FD29771FF66D}" destId="{F04330FE-145C-8D41-A282-7EDF51F453B1}" srcOrd="5" destOrd="0" presId="urn:microsoft.com/office/officeart/2005/8/layout/vList6"/>
    <dgm:cxn modelId="{6680FCA8-94CD-554D-9422-16DAE08028A6}" type="presParOf" srcId="{F2773E83-0018-944A-BE60-FD29771FF66D}" destId="{42C4E3AB-3D1B-B04D-9591-CC8CDCF35D1B}" srcOrd="6" destOrd="0" presId="urn:microsoft.com/office/officeart/2005/8/layout/vList6"/>
    <dgm:cxn modelId="{BADB3373-74CB-A549-95BC-9D73B0E2E12E}" type="presParOf" srcId="{42C4E3AB-3D1B-B04D-9591-CC8CDCF35D1B}" destId="{122A9B16-72C7-3E4D-A7BA-61AA2D4F0D0B}" srcOrd="0" destOrd="0" presId="urn:microsoft.com/office/officeart/2005/8/layout/vList6"/>
    <dgm:cxn modelId="{05418481-2B7E-3245-833A-B9934498B81B}" type="presParOf" srcId="{42C4E3AB-3D1B-B04D-9591-CC8CDCF35D1B}" destId="{ABA804B1-89D9-F34A-8798-A013F8C6B7B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65B2D9-1D9D-244A-B688-6C5E7B58B9DA}">
      <dsp:nvSpPr>
        <dsp:cNvPr id="0" name=""/>
        <dsp:cNvSpPr/>
      </dsp:nvSpPr>
      <dsp:spPr>
        <a:xfrm>
          <a:off x="3535890" y="1631"/>
          <a:ext cx="5303836" cy="12942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1 : Le développement des parlements mixtes locaux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2 : La redéfinition de l’élu comme médiateur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3 : La création d’une maison des projets d’avenir</a:t>
          </a:r>
          <a:endParaRPr lang="fr-FR" sz="1200" kern="1200" dirty="0">
            <a:latin typeface="Arial"/>
            <a:cs typeface="Arial"/>
          </a:endParaRPr>
        </a:p>
      </dsp:txBody>
      <dsp:txXfrm>
        <a:off x="3535890" y="163407"/>
        <a:ext cx="4818508" cy="970657"/>
      </dsp:txXfrm>
    </dsp:sp>
    <dsp:sp modelId="{0BA2495B-248A-6B44-92FC-14EE52A48A77}">
      <dsp:nvSpPr>
        <dsp:cNvPr id="0" name=""/>
        <dsp:cNvSpPr/>
      </dsp:nvSpPr>
      <dsp:spPr>
        <a:xfrm>
          <a:off x="0" y="1631"/>
          <a:ext cx="3535890" cy="12942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Arial"/>
              <a:cs typeface="Arial"/>
            </a:rPr>
            <a:t>POLITIQUE : la redéfinition du rôle de l’élu comme médiateur et l’essor de parlements mixtes locaux</a:t>
          </a:r>
          <a:endParaRPr lang="fr-FR" sz="1600" kern="1200" dirty="0">
            <a:latin typeface="Arial"/>
            <a:cs typeface="Arial"/>
          </a:endParaRPr>
        </a:p>
      </dsp:txBody>
      <dsp:txXfrm>
        <a:off x="63178" y="64809"/>
        <a:ext cx="3409534" cy="1167853"/>
      </dsp:txXfrm>
    </dsp:sp>
    <dsp:sp modelId="{5387B8E2-5F63-4A40-BF22-F9C86F83A4E3}">
      <dsp:nvSpPr>
        <dsp:cNvPr id="0" name=""/>
        <dsp:cNvSpPr/>
      </dsp:nvSpPr>
      <dsp:spPr>
        <a:xfrm>
          <a:off x="3535890" y="1425262"/>
          <a:ext cx="5303836" cy="12942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6">
              <a:lumMod val="20000"/>
              <a:lumOff val="8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1 : La généralisation du modèle coopératif de production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2 : La multiplication des espaces de travail partagés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3 : La mise en place de clubs des partenaires économiques locaux</a:t>
          </a:r>
          <a:endParaRPr lang="fr-FR" sz="1200" kern="1200" dirty="0">
            <a:latin typeface="Arial"/>
            <a:cs typeface="Arial"/>
          </a:endParaRPr>
        </a:p>
      </dsp:txBody>
      <dsp:txXfrm>
        <a:off x="3535890" y="1587038"/>
        <a:ext cx="4818508" cy="970657"/>
      </dsp:txXfrm>
    </dsp:sp>
    <dsp:sp modelId="{9BE217D3-DB7D-4942-A4E7-20BDAF1C1FF7}">
      <dsp:nvSpPr>
        <dsp:cNvPr id="0" name=""/>
        <dsp:cNvSpPr/>
      </dsp:nvSpPr>
      <dsp:spPr>
        <a:xfrm>
          <a:off x="0" y="1425262"/>
          <a:ext cx="3535890" cy="1294209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Arial"/>
              <a:cs typeface="Arial"/>
            </a:rPr>
            <a:t>ÉCONOMIE : le développement du mode coopératif autour d’une économie locale</a:t>
          </a:r>
          <a:endParaRPr lang="fr-FR" sz="1600" kern="1200" dirty="0">
            <a:latin typeface="Arial"/>
            <a:cs typeface="Arial"/>
          </a:endParaRPr>
        </a:p>
      </dsp:txBody>
      <dsp:txXfrm>
        <a:off x="63178" y="1488440"/>
        <a:ext cx="3409534" cy="1167853"/>
      </dsp:txXfrm>
    </dsp:sp>
    <dsp:sp modelId="{CC50DC51-0C7D-D84D-9CB1-8D002A233041}">
      <dsp:nvSpPr>
        <dsp:cNvPr id="0" name=""/>
        <dsp:cNvSpPr/>
      </dsp:nvSpPr>
      <dsp:spPr>
        <a:xfrm>
          <a:off x="3535890" y="2848892"/>
          <a:ext cx="5303836" cy="12942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2">
              <a:lumMod val="20000"/>
              <a:lumOff val="8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1 : La mise en place d’un revenu contributif pour tous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2 : La contribution citoyenne à la réalisation de services d’intérêt général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3 : La généralisation d’un congé de participation et d’un service citoyen</a:t>
          </a:r>
          <a:endParaRPr lang="fr-FR" sz="1200" kern="1200" dirty="0">
            <a:latin typeface="Arial"/>
            <a:cs typeface="Arial"/>
          </a:endParaRPr>
        </a:p>
      </dsp:txBody>
      <dsp:txXfrm>
        <a:off x="3535890" y="3010668"/>
        <a:ext cx="4818508" cy="970657"/>
      </dsp:txXfrm>
    </dsp:sp>
    <dsp:sp modelId="{125DDB1B-18E5-234D-B68B-16278A5605EE}">
      <dsp:nvSpPr>
        <dsp:cNvPr id="0" name=""/>
        <dsp:cNvSpPr/>
      </dsp:nvSpPr>
      <dsp:spPr>
        <a:xfrm>
          <a:off x="0" y="2848892"/>
          <a:ext cx="3535890" cy="129420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Arial"/>
              <a:cs typeface="Arial"/>
            </a:rPr>
            <a:t>SOCIÉTÉ ET INDIVIDU : l’engagement citoyen dans la construction de l’intérêt général</a:t>
          </a:r>
          <a:endParaRPr lang="fr-FR" sz="1600" kern="1200" dirty="0">
            <a:latin typeface="Arial"/>
            <a:cs typeface="Arial"/>
          </a:endParaRPr>
        </a:p>
      </dsp:txBody>
      <dsp:txXfrm>
        <a:off x="63178" y="2912070"/>
        <a:ext cx="3409534" cy="1167853"/>
      </dsp:txXfrm>
    </dsp:sp>
    <dsp:sp modelId="{ABA804B1-89D9-F34A-8798-A013F8C6B7B7}">
      <dsp:nvSpPr>
        <dsp:cNvPr id="0" name=""/>
        <dsp:cNvSpPr/>
      </dsp:nvSpPr>
      <dsp:spPr>
        <a:xfrm>
          <a:off x="3535890" y="4272523"/>
          <a:ext cx="5303836" cy="12942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lumMod val="20000"/>
              <a:lumOff val="8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1 : La généralisation de collectifs citoyens de partage et co-production de savoirs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2 : Mécénat de compétences : contribution en nature à la réalisation de services d’intérêt général</a:t>
          </a:r>
          <a:endParaRPr lang="fr-FR" sz="1200" kern="1200" dirty="0">
            <a:latin typeface="Arial"/>
            <a:cs typeface="Arial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latin typeface="Arial"/>
              <a:cs typeface="Arial"/>
            </a:rPr>
            <a:t>Initiative 3 : ERASMUS tout au long de la vie</a:t>
          </a:r>
          <a:endParaRPr lang="fr-FR" sz="1200" kern="1200" dirty="0">
            <a:latin typeface="Arial"/>
            <a:cs typeface="Arial"/>
          </a:endParaRPr>
        </a:p>
      </dsp:txBody>
      <dsp:txXfrm>
        <a:off x="3535890" y="4434299"/>
        <a:ext cx="4818508" cy="970657"/>
      </dsp:txXfrm>
    </dsp:sp>
    <dsp:sp modelId="{122A9B16-72C7-3E4D-A7BA-61AA2D4F0D0B}">
      <dsp:nvSpPr>
        <dsp:cNvPr id="0" name=""/>
        <dsp:cNvSpPr/>
      </dsp:nvSpPr>
      <dsp:spPr>
        <a:xfrm>
          <a:off x="0" y="4272523"/>
          <a:ext cx="3535890" cy="1294209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Arial"/>
              <a:cs typeface="Arial"/>
            </a:rPr>
            <a:t>TECHNOSCIENCES ET CONNAISSANCES : le partage des savoirs et la co-production de connaissances</a:t>
          </a:r>
          <a:endParaRPr lang="fr-FR" sz="1600" kern="1200" dirty="0">
            <a:latin typeface="Arial"/>
            <a:cs typeface="Arial"/>
          </a:endParaRPr>
        </a:p>
      </dsp:txBody>
      <dsp:txXfrm>
        <a:off x="63178" y="4335701"/>
        <a:ext cx="3409534" cy="1167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8096533" y="0"/>
            <a:ext cx="6196606" cy="494139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B071B393-62EB-46A9-B3E5-08F43E7BBAE4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2174"/>
            <a:ext cx="6194307" cy="494139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8096533" y="9372174"/>
            <a:ext cx="6196606" cy="494139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294B9DF8-84C9-42C2-ADA9-CF88B815D5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505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840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57625" y="739775"/>
            <a:ext cx="6580188" cy="37020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9938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1429545" y="4686500"/>
            <a:ext cx="11436350" cy="4439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28" tIns="45714" rIns="91428" bIns="45714"/>
          <a:lstStyle/>
          <a:p>
            <a:r>
              <a:rPr lang="fr-FR" dirty="0" smtClean="0">
                <a:latin typeface="Calibri" charset="0"/>
                <a:ea typeface="MS PGothic" charset="0"/>
              </a:rPr>
              <a:t>Résumé</a:t>
            </a:r>
            <a:r>
              <a:rPr lang="fr-FR" baseline="0" dirty="0" smtClean="0">
                <a:latin typeface="Calibri" charset="0"/>
                <a:ea typeface="MS PGothic" charset="0"/>
              </a:rPr>
              <a:t> du scénario</a:t>
            </a:r>
            <a:endParaRPr lang="fr-FR" dirty="0">
              <a:latin typeface="Calibri" charset="0"/>
              <a:ea typeface="MS PGothic" charset="0"/>
            </a:endParaRPr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xfrm>
            <a:off x="8097441" y="9371285"/>
            <a:ext cx="6194689" cy="4933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1121638" indent="-43139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725597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2415836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3106074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3796314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4486553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5176790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5867029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D11DBD50-3BF4-C94D-9D22-C2FD086D377E}" type="slidenum">
              <a:rPr lang="fr-FR" sz="1700"/>
              <a:pPr/>
              <a:t>1</a:t>
            </a:fld>
            <a:endParaRPr lang="fr-FR" sz="1700"/>
          </a:p>
        </p:txBody>
      </p:sp>
    </p:spTree>
    <p:extLst>
      <p:ext uri="{BB962C8B-B14F-4D97-AF65-F5344CB8AC3E}">
        <p14:creationId xmlns:p14="http://schemas.microsoft.com/office/powerpoint/2010/main" val="2131093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187825" y="1231900"/>
            <a:ext cx="591978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1430337" y="4748215"/>
            <a:ext cx="11436350" cy="3884612"/>
          </a:xfrm>
          <a:prstGeom prst="rect">
            <a:avLst/>
          </a:prstGeom>
        </p:spPr>
        <p:txBody>
          <a:bodyPr lIns="91428" tIns="45714" rIns="91428" bIns="45714"/>
          <a:lstStyle/>
          <a:p>
            <a:r>
              <a:rPr lang="fr-FR" dirty="0" smtClean="0"/>
              <a:t>Résumé du scénario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6566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187825" y="1231900"/>
            <a:ext cx="591978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1430337" y="4748215"/>
            <a:ext cx="11436350" cy="3884612"/>
          </a:xfrm>
          <a:prstGeom prst="rect">
            <a:avLst/>
          </a:prstGeom>
        </p:spPr>
        <p:txBody>
          <a:bodyPr lIns="91428" tIns="45714" rIns="91428" bIns="45714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288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1389063" y="166688"/>
            <a:ext cx="17054513" cy="9593262"/>
          </a:xfrm>
          <a:prstGeom prst="rect">
            <a:avLst/>
          </a:prstGeom>
        </p:spPr>
      </p:sp>
      <p:sp>
        <p:nvSpPr>
          <p:cNvPr id="5" name="Espace réservé des commentaires 4"/>
          <p:cNvSpPr>
            <a:spLocks noGrp="1"/>
          </p:cNvSpPr>
          <p:nvPr>
            <p:ph type="body" idx="1"/>
          </p:nvPr>
        </p:nvSpPr>
        <p:spPr>
          <a:xfrm>
            <a:off x="1430337" y="4748215"/>
            <a:ext cx="11436350" cy="3884612"/>
          </a:xfrm>
          <a:prstGeom prst="rect">
            <a:avLst/>
          </a:prstGeom>
        </p:spPr>
        <p:txBody>
          <a:bodyPr lIns="91428" tIns="45714" rIns="91428" bIns="45714"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3922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1389063" y="166688"/>
            <a:ext cx="17054513" cy="959326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439965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1389063" y="166688"/>
            <a:ext cx="17054513" cy="959326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180106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1389063" y="166688"/>
            <a:ext cx="17054513" cy="9593262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1430337" y="4748215"/>
            <a:ext cx="11436350" cy="3884612"/>
          </a:xfrm>
          <a:prstGeom prst="rect">
            <a:avLst/>
          </a:prstGeom>
        </p:spPr>
        <p:txBody>
          <a:bodyPr lIns="91428" tIns="45714" rIns="91428" bIns="45714"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0931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57625" y="739775"/>
            <a:ext cx="6580188" cy="37020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058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1429545" y="4686500"/>
            <a:ext cx="11436350" cy="4439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28" tIns="45714" rIns="91428" bIns="45714"/>
          <a:lstStyle/>
          <a:p>
            <a:endParaRPr lang="fr-FR" dirty="0">
              <a:latin typeface="Calibri" charset="0"/>
              <a:ea typeface="MS PGothic" charset="0"/>
            </a:endParaRPr>
          </a:p>
        </p:txBody>
      </p:sp>
      <p:sp>
        <p:nvSpPr>
          <p:cNvPr id="450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xfrm>
            <a:off x="8097441" y="9371285"/>
            <a:ext cx="6194689" cy="4933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1121638" indent="-43139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725597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2415836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3106074" indent="-345119"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3796314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4486553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5176790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5867029" indent="-34511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09980D3A-09DF-D745-9811-E341F735E7C5}" type="slidenum">
              <a:rPr lang="fr-FR" sz="1700"/>
              <a:pPr/>
              <a:t>8</a:t>
            </a:fld>
            <a:endParaRPr lang="fr-FR" sz="1700"/>
          </a:p>
        </p:txBody>
      </p:sp>
    </p:spTree>
    <p:extLst>
      <p:ext uri="{BB962C8B-B14F-4D97-AF65-F5344CB8AC3E}">
        <p14:creationId xmlns:p14="http://schemas.microsoft.com/office/powerpoint/2010/main" val="311001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30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049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33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657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18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815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46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60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68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3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07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03EA2-ADA6-5F45-8A27-B629BA1EF909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38A1-F7A5-814B-BB54-1E81070B80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06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re 1"/>
          <p:cNvSpPr>
            <a:spLocks noGrp="1"/>
          </p:cNvSpPr>
          <p:nvPr>
            <p:ph type="title"/>
          </p:nvPr>
        </p:nvSpPr>
        <p:spPr>
          <a:xfrm>
            <a:off x="1524000" y="14862"/>
            <a:ext cx="9144000" cy="868278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Résumé du scénario ARENE : quatre </a:t>
            </a:r>
            <a:r>
              <a:rPr lang="fr-FR" sz="3200" dirty="0"/>
              <a:t>briques de </a:t>
            </a:r>
            <a:r>
              <a:rPr lang="fr-FR" sz="3200" dirty="0" smtClean="0"/>
              <a:t>base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3200" dirty="0" smtClean="0"/>
              <a:t>(</a:t>
            </a:r>
            <a:r>
              <a:rPr lang="fr-FR" sz="3200" dirty="0" smtClean="0">
                <a:solidFill>
                  <a:srgbClr val="C00000"/>
                </a:solidFill>
              </a:rPr>
              <a:t>à </a:t>
            </a:r>
            <a:r>
              <a:rPr lang="fr-FR" sz="3200" dirty="0" smtClean="0">
                <a:solidFill>
                  <a:srgbClr val="C00000"/>
                </a:solidFill>
              </a:rPr>
              <a:t>adapter à votre scénario</a:t>
            </a:r>
            <a:r>
              <a:rPr lang="fr-FR" sz="3200" dirty="0" smtClean="0"/>
              <a:t>)</a:t>
            </a:r>
            <a:endParaRPr lang="fr-FR" sz="3200" dirty="0">
              <a:latin typeface="Tahoma" charset="0"/>
              <a:ea typeface="ヒラギノ角ゴ ProN W6" charset="0"/>
              <a:cs typeface="ヒラギノ角ゴ ProN W6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364340913"/>
              </p:ext>
            </p:extLst>
          </p:nvPr>
        </p:nvGraphicFramePr>
        <p:xfrm>
          <a:off x="1700018" y="1034536"/>
          <a:ext cx="8839727" cy="5568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5531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566315" y="5676904"/>
            <a:ext cx="1441402" cy="78273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fr-FR" sz="1200" dirty="0">
                <a:solidFill>
                  <a:schemeClr val="tx1"/>
                </a:solidFill>
              </a:rPr>
              <a:t>Elu médiateur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792" y="5269786"/>
            <a:ext cx="1138722" cy="1487311"/>
          </a:xfrm>
          <a:prstGeom prst="rect">
            <a:avLst/>
          </a:prstGeom>
        </p:spPr>
      </p:pic>
      <p:sp>
        <p:nvSpPr>
          <p:cNvPr id="12" name="Rectangle à coins arrondis 11"/>
          <p:cNvSpPr/>
          <p:nvPr/>
        </p:nvSpPr>
        <p:spPr>
          <a:xfrm>
            <a:off x="9069928" y="5548958"/>
            <a:ext cx="1812098" cy="120813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fr-FR" sz="1200" dirty="0"/>
              <a:t>Généralisation du modèle coopératif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Espaces de travail partagés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Club des partenaires économiques locaux</a:t>
            </a:r>
          </a:p>
        </p:txBody>
      </p:sp>
      <p:pic>
        <p:nvPicPr>
          <p:cNvPr id="13" name="Espace réservé du contenu 3"/>
          <p:cNvPicPr>
            <a:picLocks noChangeAspect="1"/>
          </p:cNvPicPr>
          <p:nvPr/>
        </p:nvPicPr>
        <p:blipFill rotWithShape="1">
          <a:blip r:embed="rId4"/>
          <a:srcRect l="65899" t="8294" r="17199" b="54916"/>
          <a:stretch/>
        </p:blipFill>
        <p:spPr>
          <a:xfrm>
            <a:off x="7694225" y="5450740"/>
            <a:ext cx="1320545" cy="1157111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/>
          <a:srcRect l="27754" t="44856" r="64200" b="22222"/>
          <a:stretch/>
        </p:blipFill>
        <p:spPr>
          <a:xfrm>
            <a:off x="7065944" y="5573036"/>
            <a:ext cx="628281" cy="103481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2" name="Ellipse 31"/>
          <p:cNvSpPr/>
          <p:nvPr/>
        </p:nvSpPr>
        <p:spPr>
          <a:xfrm>
            <a:off x="4680480" y="2692886"/>
            <a:ext cx="2003778" cy="180718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Parlement mixte local</a:t>
            </a:r>
          </a:p>
        </p:txBody>
      </p:sp>
      <p:sp>
        <p:nvSpPr>
          <p:cNvPr id="68" name="Rectangle à coins arrondis 67"/>
          <p:cNvSpPr/>
          <p:nvPr/>
        </p:nvSpPr>
        <p:spPr>
          <a:xfrm>
            <a:off x="1738109" y="25233"/>
            <a:ext cx="2004396" cy="13400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</a:pPr>
            <a:r>
              <a:rPr lang="fr-FR" sz="1200" dirty="0"/>
              <a:t>Revenu contributif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Contribution citoyenne à la réalisation de services d’intérêt général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Congés citoyen et service civique</a:t>
            </a:r>
          </a:p>
        </p:txBody>
      </p:sp>
      <p:sp>
        <p:nvSpPr>
          <p:cNvPr id="69" name="Rectangle à coins arrondis 68"/>
          <p:cNvSpPr/>
          <p:nvPr/>
        </p:nvSpPr>
        <p:spPr>
          <a:xfrm>
            <a:off x="9127653" y="3017710"/>
            <a:ext cx="1304616" cy="8466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</a:pPr>
            <a:r>
              <a:rPr lang="fr-FR" sz="1200" dirty="0"/>
              <a:t>Mécénat de compétences</a:t>
            </a:r>
          </a:p>
        </p:txBody>
      </p:sp>
      <p:sp>
        <p:nvSpPr>
          <p:cNvPr id="70" name="Rectangle à coins arrondis 69"/>
          <p:cNvSpPr/>
          <p:nvPr/>
        </p:nvSpPr>
        <p:spPr>
          <a:xfrm>
            <a:off x="8069642" y="196250"/>
            <a:ext cx="1812098" cy="11438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</a:pPr>
            <a:r>
              <a:rPr lang="fr-FR" sz="1200" dirty="0"/>
              <a:t>Collectifs citoyens de partage et co-production des savoirs</a:t>
            </a:r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Erasmus tout au long de la vie</a:t>
            </a:r>
          </a:p>
        </p:txBody>
      </p:sp>
      <p:sp>
        <p:nvSpPr>
          <p:cNvPr id="74" name="Double flèche horizontale 73"/>
          <p:cNvSpPr/>
          <p:nvPr/>
        </p:nvSpPr>
        <p:spPr>
          <a:xfrm rot="5400000">
            <a:off x="5079552" y="1776144"/>
            <a:ext cx="1209469" cy="212535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Double flèche horizontale 76"/>
          <p:cNvSpPr/>
          <p:nvPr/>
        </p:nvSpPr>
        <p:spPr>
          <a:xfrm rot="2703482">
            <a:off x="6229227" y="4795301"/>
            <a:ext cx="1453140" cy="212535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Double flèche horizontale 77"/>
          <p:cNvSpPr/>
          <p:nvPr/>
        </p:nvSpPr>
        <p:spPr>
          <a:xfrm rot="8188070">
            <a:off x="3867314" y="4878899"/>
            <a:ext cx="1413403" cy="212535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3" name="Image 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9383" y="-177640"/>
            <a:ext cx="3758553" cy="1879277"/>
          </a:xfrm>
          <a:prstGeom prst="rect">
            <a:avLst/>
          </a:prstGeom>
        </p:spPr>
      </p:pic>
      <p:sp>
        <p:nvSpPr>
          <p:cNvPr id="89" name="Double flèche horizontale 88"/>
          <p:cNvSpPr/>
          <p:nvPr/>
        </p:nvSpPr>
        <p:spPr>
          <a:xfrm rot="5400000">
            <a:off x="6893695" y="3369846"/>
            <a:ext cx="4029612" cy="212535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964356" y="122119"/>
            <a:ext cx="378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Société civile et citoyens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909606" y="6488668"/>
            <a:ext cx="378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Pouvoirs publics locaux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6100039" y="6488668"/>
            <a:ext cx="378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Monde économique</a:t>
            </a:r>
          </a:p>
        </p:txBody>
      </p:sp>
      <p:sp>
        <p:nvSpPr>
          <p:cNvPr id="48" name="Double flèche horizontale 47"/>
          <p:cNvSpPr/>
          <p:nvPr/>
        </p:nvSpPr>
        <p:spPr>
          <a:xfrm rot="5400000">
            <a:off x="1285874" y="3327446"/>
            <a:ext cx="4029612" cy="212535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7071911" y="3314555"/>
            <a:ext cx="1392048" cy="5832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Maison des projets d’avenir</a:t>
            </a:r>
          </a:p>
        </p:txBody>
      </p:sp>
      <p:cxnSp>
        <p:nvCxnSpPr>
          <p:cNvPr id="21" name="Connecteur droit avec flèche 20"/>
          <p:cNvCxnSpPr>
            <a:stCxn id="20" idx="2"/>
            <a:endCxn id="13" idx="0"/>
          </p:cNvCxnSpPr>
          <p:nvPr/>
        </p:nvCxnSpPr>
        <p:spPr>
          <a:xfrm>
            <a:off x="7767935" y="3897813"/>
            <a:ext cx="586562" cy="15529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20" idx="1"/>
            <a:endCxn id="32" idx="6"/>
          </p:cNvCxnSpPr>
          <p:nvPr/>
        </p:nvCxnSpPr>
        <p:spPr>
          <a:xfrm flipH="1" flipV="1">
            <a:off x="6684259" y="3596478"/>
            <a:ext cx="387653" cy="970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endCxn id="20" idx="0"/>
          </p:cNvCxnSpPr>
          <p:nvPr/>
        </p:nvCxnSpPr>
        <p:spPr>
          <a:xfrm>
            <a:off x="6763561" y="1068178"/>
            <a:ext cx="1004375" cy="22463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433821" y="2365511"/>
            <a:ext cx="2536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Scénario de l’ARENE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olidFill>
                  <a:srgbClr val="C00000"/>
                </a:solidFill>
              </a:rPr>
              <a:t>Diapo à adapter à votre scénario  provisoire !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èche droite à entaille 14"/>
          <p:cNvSpPr>
            <a:spLocks noChangeArrowheads="1"/>
          </p:cNvSpPr>
          <p:nvPr/>
        </p:nvSpPr>
        <p:spPr bwMode="auto">
          <a:xfrm>
            <a:off x="1524000" y="1378276"/>
            <a:ext cx="9144000" cy="1785613"/>
          </a:xfrm>
          <a:prstGeom prst="notchedRightArrow">
            <a:avLst>
              <a:gd name="adj1" fmla="val 50000"/>
              <a:gd name="adj2" fmla="val 4999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5529514" y="3246214"/>
            <a:ext cx="652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dirty="0">
                <a:solidFill>
                  <a:schemeClr val="accent4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2020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27294" y="3248343"/>
            <a:ext cx="652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dirty="0" smtClean="0">
                <a:solidFill>
                  <a:schemeClr val="accent4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2016</a:t>
            </a:r>
            <a:endParaRPr lang="fr-FR" dirty="0">
              <a:solidFill>
                <a:schemeClr val="accent4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562206" y="3246214"/>
            <a:ext cx="732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dirty="0">
                <a:solidFill>
                  <a:schemeClr val="accent4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2025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154731" y="5130648"/>
            <a:ext cx="4516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Imprimer des frises vierge accrochées au mur</a:t>
            </a:r>
          </a:p>
          <a:p>
            <a:r>
              <a:rPr lang="fr-FR" dirty="0"/>
              <a:t>+ en A4 les différentes initiatives qui seront positionnées par les participants en bout de frise</a:t>
            </a:r>
          </a:p>
        </p:txBody>
      </p:sp>
    </p:spTree>
    <p:extLst>
      <p:ext uri="{BB962C8B-B14F-4D97-AF65-F5344CB8AC3E}">
        <p14:creationId xmlns:p14="http://schemas.microsoft.com/office/powerpoint/2010/main" val="2238023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078391" y="5745701"/>
            <a:ext cx="15888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5400" dirty="0" smtClean="0">
                <a:solidFill>
                  <a:prstClr val="black"/>
                </a:solidFill>
                <a:ea typeface="MS PGothic" panose="020B0600070205080204" pitchFamily="34" charset="-128"/>
              </a:rPr>
              <a:t>2016</a:t>
            </a:r>
            <a:endParaRPr lang="fr-FR" sz="5400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lèche droite à entaille 6"/>
          <p:cNvSpPr>
            <a:spLocks noChangeArrowheads="1"/>
          </p:cNvSpPr>
          <p:nvPr/>
        </p:nvSpPr>
        <p:spPr bwMode="auto">
          <a:xfrm>
            <a:off x="1078391" y="142741"/>
            <a:ext cx="14810538" cy="6607032"/>
          </a:xfrm>
          <a:prstGeom prst="notchedRightArrow">
            <a:avLst>
              <a:gd name="adj1" fmla="val 53644"/>
              <a:gd name="adj2" fmla="val 54311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71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droite à entaille 3"/>
          <p:cNvSpPr>
            <a:spLocks noChangeArrowheads="1"/>
          </p:cNvSpPr>
          <p:nvPr/>
        </p:nvSpPr>
        <p:spPr bwMode="auto">
          <a:xfrm>
            <a:off x="-3111334" y="142741"/>
            <a:ext cx="19000264" cy="6607032"/>
          </a:xfrm>
          <a:prstGeom prst="notchedRightArrow">
            <a:avLst>
              <a:gd name="adj1" fmla="val 53644"/>
              <a:gd name="adj2" fmla="val 54311"/>
            </a:avLst>
          </a:prstGeom>
          <a:solidFill>
            <a:schemeClr val="lt1">
              <a:alpha val="53000"/>
            </a:scheme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6790254" y="5742167"/>
            <a:ext cx="287790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5400" dirty="0" smtClean="0">
                <a:solidFill>
                  <a:prstClr val="black"/>
                </a:solidFill>
                <a:ea typeface="MS PGothic" panose="020B0600070205080204" pitchFamily="34" charset="-128"/>
              </a:rPr>
              <a:t>																                                                                                                                                 2020</a:t>
            </a:r>
            <a:endParaRPr lang="fr-FR" sz="5400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19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èche droite à entaille 14"/>
          <p:cNvSpPr>
            <a:spLocks noChangeArrowheads="1"/>
          </p:cNvSpPr>
          <p:nvPr/>
        </p:nvSpPr>
        <p:spPr bwMode="auto">
          <a:xfrm>
            <a:off x="-3111334" y="142741"/>
            <a:ext cx="19000264" cy="6607032"/>
          </a:xfrm>
          <a:prstGeom prst="notchedRightArrow">
            <a:avLst>
              <a:gd name="adj1" fmla="val 53644"/>
              <a:gd name="adj2" fmla="val 54311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-6752695" y="5742167"/>
            <a:ext cx="85138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5400" dirty="0" smtClean="0">
                <a:solidFill>
                  <a:prstClr val="black"/>
                </a:solidFill>
                <a:ea typeface="MS PGothic" panose="020B0600070205080204" pitchFamily="34" charset="-128"/>
              </a:rPr>
              <a:t>																2020</a:t>
            </a:r>
            <a:endParaRPr lang="fr-FR" sz="5400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7200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9514532" y="5720133"/>
            <a:ext cx="15888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5400" dirty="0" smtClean="0">
                <a:solidFill>
                  <a:prstClr val="black"/>
                </a:solidFill>
                <a:ea typeface="MS PGothic" panose="020B0600070205080204" pitchFamily="34" charset="-128"/>
              </a:rPr>
              <a:t>2025</a:t>
            </a:r>
            <a:endParaRPr lang="fr-FR" sz="5400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Flèche droite à entaille 3"/>
          <p:cNvSpPr>
            <a:spLocks noChangeArrowheads="1"/>
          </p:cNvSpPr>
          <p:nvPr/>
        </p:nvSpPr>
        <p:spPr bwMode="auto">
          <a:xfrm>
            <a:off x="-3111334" y="142741"/>
            <a:ext cx="14214763" cy="6607032"/>
          </a:xfrm>
          <a:prstGeom prst="notchedRightArrow">
            <a:avLst>
              <a:gd name="adj1" fmla="val 53644"/>
              <a:gd name="adj2" fmla="val 54311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39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rré corné 22"/>
          <p:cNvSpPr/>
          <p:nvPr/>
        </p:nvSpPr>
        <p:spPr bwMode="auto">
          <a:xfrm rot="5400000">
            <a:off x="1951324" y="-427324"/>
            <a:ext cx="3337628" cy="4192277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914400">
              <a:spcBef>
                <a:spcPts val="1200"/>
              </a:spcBef>
              <a:spcAft>
                <a:spcPts val="600"/>
              </a:spcAft>
              <a:defRPr/>
            </a:pPr>
            <a:r>
              <a:rPr lang="fr-FR" sz="14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Action : ……………………………………</a:t>
            </a:r>
          </a:p>
          <a:p>
            <a:pPr defTabSz="914400">
              <a:spcAft>
                <a:spcPts val="600"/>
              </a:spcAft>
              <a:defRPr/>
            </a:pPr>
            <a:endParaRPr lang="fr-FR" sz="800" i="1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Quoi ?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endParaRPr lang="fr-FR" sz="12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defRPr/>
            </a:pP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Qui ? Coller les gommettes correspondants aux acteurs impliqués</a:t>
            </a: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4" name="Carré corné 13"/>
          <p:cNvSpPr/>
          <p:nvPr/>
        </p:nvSpPr>
        <p:spPr bwMode="auto">
          <a:xfrm rot="5400000">
            <a:off x="6903048" y="-427324"/>
            <a:ext cx="3337628" cy="4192277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914400">
              <a:spcBef>
                <a:spcPts val="1200"/>
              </a:spcBef>
              <a:spcAft>
                <a:spcPts val="600"/>
              </a:spcAft>
              <a:defRPr/>
            </a:pPr>
            <a:r>
              <a:rPr lang="fr-FR" sz="14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Action : ……………………………………</a:t>
            </a:r>
          </a:p>
          <a:p>
            <a:pPr defTabSz="914400">
              <a:spcAft>
                <a:spcPts val="600"/>
              </a:spcAft>
              <a:defRPr/>
            </a:pPr>
            <a:endParaRPr lang="fr-FR" sz="800" i="1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Quoi ?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endParaRPr lang="fr-FR" sz="12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defRPr/>
            </a:pP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Qui ? Coller les gommettes correspondants aux acteurs impliqués</a:t>
            </a: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5" name="Carré corné 14"/>
          <p:cNvSpPr/>
          <p:nvPr/>
        </p:nvSpPr>
        <p:spPr bwMode="auto">
          <a:xfrm rot="5400000">
            <a:off x="1951325" y="3093049"/>
            <a:ext cx="3337628" cy="4192277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914400">
              <a:spcBef>
                <a:spcPts val="1200"/>
              </a:spcBef>
              <a:spcAft>
                <a:spcPts val="600"/>
              </a:spcAft>
              <a:defRPr/>
            </a:pPr>
            <a:r>
              <a:rPr lang="fr-FR" sz="14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Action : ……………………………………</a:t>
            </a:r>
          </a:p>
          <a:p>
            <a:pPr defTabSz="914400">
              <a:spcAft>
                <a:spcPts val="600"/>
              </a:spcAft>
              <a:defRPr/>
            </a:pPr>
            <a:endParaRPr lang="fr-FR" sz="800" i="1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Quoi ?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endParaRPr lang="fr-FR" sz="12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defRPr/>
            </a:pP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Qui ? Coller les gommettes correspondants aux acteurs impliqués</a:t>
            </a: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16" name="Carré corné 15"/>
          <p:cNvSpPr/>
          <p:nvPr/>
        </p:nvSpPr>
        <p:spPr bwMode="auto">
          <a:xfrm rot="5400000">
            <a:off x="6903048" y="3093911"/>
            <a:ext cx="3337628" cy="4192277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914400">
              <a:spcBef>
                <a:spcPts val="1200"/>
              </a:spcBef>
              <a:spcAft>
                <a:spcPts val="600"/>
              </a:spcAft>
              <a:defRPr/>
            </a:pPr>
            <a:r>
              <a:rPr lang="fr-FR" sz="14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Action : ……………………………………</a:t>
            </a:r>
          </a:p>
          <a:p>
            <a:pPr defTabSz="914400">
              <a:spcAft>
                <a:spcPts val="600"/>
              </a:spcAft>
              <a:defRPr/>
            </a:pPr>
            <a:endParaRPr lang="fr-FR" sz="800" i="1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Quoi ?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r>
              <a:rPr lang="fr-FR" sz="1200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defTabSz="914400">
              <a:defRPr/>
            </a:pPr>
            <a:endParaRPr lang="fr-FR" sz="12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defRPr/>
            </a:pP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  <a:p>
            <a:pPr defTabSz="914400">
              <a:buFontTx/>
              <a:buChar char="•"/>
              <a:defRPr/>
            </a:pPr>
            <a:r>
              <a:rPr lang="fr-FR" sz="900" i="1" dirty="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Qui ? Coller les gommettes correspondants aux acteurs impliqués</a:t>
            </a:r>
            <a:endParaRPr lang="fr-FR" sz="900" dirty="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03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30435" y="1227347"/>
            <a:ext cx="442201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2000" b="1" dirty="0"/>
              <a:t>Acteurs publics locaux</a:t>
            </a:r>
          </a:p>
          <a:p>
            <a:endParaRPr lang="fr-FR" altLang="fr-FR" sz="2000" b="1" dirty="0"/>
          </a:p>
          <a:p>
            <a:endParaRPr lang="fr-FR" altLang="fr-FR" sz="2000" b="1" dirty="0"/>
          </a:p>
          <a:p>
            <a:endParaRPr lang="fr-FR" altLang="fr-FR" sz="2000" b="1" dirty="0"/>
          </a:p>
          <a:p>
            <a:endParaRPr lang="fr-FR" altLang="fr-FR" sz="2000" b="1" dirty="0"/>
          </a:p>
          <a:p>
            <a:r>
              <a:rPr lang="fr-FR" altLang="fr-FR" sz="2000" b="1" dirty="0"/>
              <a:t> </a:t>
            </a:r>
          </a:p>
          <a:p>
            <a:endParaRPr lang="fr-FR" altLang="fr-FR" sz="2000" b="1" dirty="0"/>
          </a:p>
          <a:p>
            <a:r>
              <a:rPr lang="fr-FR" sz="2000" b="1" dirty="0"/>
              <a:t> </a:t>
            </a:r>
            <a:endParaRPr lang="fr-FR" altLang="fr-FR" sz="2000" b="1" dirty="0"/>
          </a:p>
          <a:p>
            <a:endParaRPr lang="fr-FR" altLang="fr-FR" sz="2000" b="1" dirty="0"/>
          </a:p>
          <a:p>
            <a:endParaRPr lang="fr-FR" altLang="fr-FR" sz="2000" b="1" dirty="0"/>
          </a:p>
          <a:p>
            <a:endParaRPr lang="fr-FR" altLang="fr-FR" sz="2000" b="1" dirty="0"/>
          </a:p>
        </p:txBody>
      </p:sp>
      <p:sp>
        <p:nvSpPr>
          <p:cNvPr id="6" name="Ellipse 5"/>
          <p:cNvSpPr/>
          <p:nvPr/>
        </p:nvSpPr>
        <p:spPr>
          <a:xfrm>
            <a:off x="4587406" y="1227347"/>
            <a:ext cx="390970" cy="384561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000"/>
          </a:p>
        </p:txBody>
      </p:sp>
      <p:sp>
        <p:nvSpPr>
          <p:cNvPr id="7" name="Ellipse 6"/>
          <p:cNvSpPr/>
          <p:nvPr/>
        </p:nvSpPr>
        <p:spPr>
          <a:xfrm>
            <a:off x="4587406" y="2166901"/>
            <a:ext cx="390970" cy="384561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000"/>
          </a:p>
        </p:txBody>
      </p:sp>
      <p:sp>
        <p:nvSpPr>
          <p:cNvPr id="8" name="Ellipse 7"/>
          <p:cNvSpPr/>
          <p:nvPr/>
        </p:nvSpPr>
        <p:spPr>
          <a:xfrm>
            <a:off x="4586428" y="4046009"/>
            <a:ext cx="390970" cy="384561"/>
          </a:xfrm>
          <a:prstGeom prst="ellipse">
            <a:avLst/>
          </a:prstGeom>
          <a:solidFill>
            <a:srgbClr val="F49ED1"/>
          </a:solidFill>
          <a:ln>
            <a:solidFill>
              <a:srgbClr val="F49E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000"/>
          </a:p>
        </p:txBody>
      </p:sp>
      <p:sp>
        <p:nvSpPr>
          <p:cNvPr id="9" name="Ellipse 8"/>
          <p:cNvSpPr/>
          <p:nvPr/>
        </p:nvSpPr>
        <p:spPr>
          <a:xfrm>
            <a:off x="4586428" y="4985563"/>
            <a:ext cx="390970" cy="384561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000"/>
          </a:p>
        </p:txBody>
      </p:sp>
      <p:sp>
        <p:nvSpPr>
          <p:cNvPr id="10" name="Ellipse 9"/>
          <p:cNvSpPr/>
          <p:nvPr/>
        </p:nvSpPr>
        <p:spPr>
          <a:xfrm>
            <a:off x="4586428" y="3106455"/>
            <a:ext cx="390970" cy="38456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000"/>
          </a:p>
        </p:txBody>
      </p:sp>
      <p:sp>
        <p:nvSpPr>
          <p:cNvPr id="2" name="Rectangle 1"/>
          <p:cNvSpPr/>
          <p:nvPr/>
        </p:nvSpPr>
        <p:spPr>
          <a:xfrm>
            <a:off x="5430434" y="388434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fr-FR" sz="2000" b="1" dirty="0"/>
              <a:t>Associations </a:t>
            </a:r>
            <a:r>
              <a:rPr lang="fr-FR" sz="2000" b="1" dirty="0"/>
              <a:t>et autres formes de structuration de la société civile</a:t>
            </a:r>
            <a:endParaRPr lang="fr-FR" sz="2000" dirty="0"/>
          </a:p>
        </p:txBody>
      </p:sp>
      <p:sp>
        <p:nvSpPr>
          <p:cNvPr id="3" name="Rectangle 2"/>
          <p:cNvSpPr/>
          <p:nvPr/>
        </p:nvSpPr>
        <p:spPr>
          <a:xfrm>
            <a:off x="5429457" y="3074005"/>
            <a:ext cx="1154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/>
              <a:t>Individus</a:t>
            </a:r>
          </a:p>
        </p:txBody>
      </p:sp>
      <p:sp>
        <p:nvSpPr>
          <p:cNvPr id="5" name="Rectangle 4"/>
          <p:cNvSpPr/>
          <p:nvPr/>
        </p:nvSpPr>
        <p:spPr>
          <a:xfrm>
            <a:off x="5429457" y="2143462"/>
            <a:ext cx="2477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/>
              <a:t>Acteurs économiques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29456" y="4985562"/>
            <a:ext cx="1586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/>
              <a:t>État / Europe</a:t>
            </a:r>
          </a:p>
        </p:txBody>
      </p:sp>
    </p:spTree>
    <p:extLst>
      <p:ext uri="{BB962C8B-B14F-4D97-AF65-F5344CB8AC3E}">
        <p14:creationId xmlns:p14="http://schemas.microsoft.com/office/powerpoint/2010/main" val="20367832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229</Words>
  <Application>Microsoft Office PowerPoint</Application>
  <PresentationFormat>Grand écran</PresentationFormat>
  <Paragraphs>92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MS PGothic</vt:lpstr>
      <vt:lpstr>ヒラギノ角ゴ ProN W3</vt:lpstr>
      <vt:lpstr>ヒラギノ角ゴ ProN W6</vt:lpstr>
      <vt:lpstr>Arial</vt:lpstr>
      <vt:lpstr>Calibri</vt:lpstr>
      <vt:lpstr>Tahoma</vt:lpstr>
      <vt:lpstr>Thème Office</vt:lpstr>
      <vt:lpstr>Résumé du scénario ARENE : quatre briques de base (à adapter à votre scénario)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Bertrand</dc:creator>
  <cp:lastModifiedBy>Louise VAISMAN</cp:lastModifiedBy>
  <cp:revision>30</cp:revision>
  <cp:lastPrinted>2015-03-09T17:05:42Z</cp:lastPrinted>
  <dcterms:created xsi:type="dcterms:W3CDTF">2015-03-03T09:05:04Z</dcterms:created>
  <dcterms:modified xsi:type="dcterms:W3CDTF">2016-05-24T15:48:59Z</dcterms:modified>
</cp:coreProperties>
</file>